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27432000" cy="3657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0783" autoAdjust="0"/>
    <p:restoredTop sz="94660"/>
  </p:normalViewPr>
  <p:slideViewPr>
    <p:cSldViewPr snapToGrid="0">
      <p:cViewPr>
        <p:scale>
          <a:sx n="32" d="100"/>
          <a:sy n="32" d="100"/>
        </p:scale>
        <p:origin x="1116"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985936"/>
            <a:ext cx="23317200" cy="12733867"/>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19210869"/>
            <a:ext cx="20574000" cy="883073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A0D8B75-A5EA-47C9-84B7-E243DF64ED0A}" type="datetimeFigureOut">
              <a:rPr lang="en-US" smtClean="0"/>
              <a:t>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2404691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A0D8B75-A5EA-47C9-84B7-E243DF64ED0A}" type="datetimeFigureOut">
              <a:rPr lang="en-US" smtClean="0"/>
              <a:t>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9831684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1947334"/>
            <a:ext cx="5915025" cy="3099646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1947334"/>
            <a:ext cx="17402175" cy="309964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A0D8B75-A5EA-47C9-84B7-E243DF64ED0A}" type="datetimeFigureOut">
              <a:rPr lang="en-US" smtClean="0"/>
              <a:t>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2891712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A0D8B75-A5EA-47C9-84B7-E243DF64ED0A}" type="datetimeFigureOut">
              <a:rPr lang="en-US" smtClean="0"/>
              <a:t>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3558689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9118611"/>
            <a:ext cx="23660100" cy="1521459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4477144"/>
            <a:ext cx="23660100" cy="8000997"/>
          </a:xfrm>
        </p:spPr>
        <p:txBody>
          <a:bodyPr/>
          <a:lstStyle>
            <a:lvl1pPr marL="0" indent="0">
              <a:buNone/>
              <a:defRPr sz="7200">
                <a:solidFill>
                  <a:schemeClr val="tx1">
                    <a:tint val="82000"/>
                  </a:schemeClr>
                </a:solidFill>
              </a:defRPr>
            </a:lvl1pPr>
            <a:lvl2pPr marL="1371600" indent="0">
              <a:buNone/>
              <a:defRPr sz="6000">
                <a:solidFill>
                  <a:schemeClr val="tx1">
                    <a:tint val="82000"/>
                  </a:schemeClr>
                </a:solidFill>
              </a:defRPr>
            </a:lvl2pPr>
            <a:lvl3pPr marL="2743200" indent="0">
              <a:buNone/>
              <a:defRPr sz="5400">
                <a:solidFill>
                  <a:schemeClr val="tx1">
                    <a:tint val="82000"/>
                  </a:schemeClr>
                </a:solidFill>
              </a:defRPr>
            </a:lvl3pPr>
            <a:lvl4pPr marL="4114800" indent="0">
              <a:buNone/>
              <a:defRPr sz="4800">
                <a:solidFill>
                  <a:schemeClr val="tx1">
                    <a:tint val="82000"/>
                  </a:schemeClr>
                </a:solidFill>
              </a:defRPr>
            </a:lvl4pPr>
            <a:lvl5pPr marL="5486400" indent="0">
              <a:buNone/>
              <a:defRPr sz="4800">
                <a:solidFill>
                  <a:schemeClr val="tx1">
                    <a:tint val="82000"/>
                  </a:schemeClr>
                </a:solidFill>
              </a:defRPr>
            </a:lvl5pPr>
            <a:lvl6pPr marL="6858000" indent="0">
              <a:buNone/>
              <a:defRPr sz="4800">
                <a:solidFill>
                  <a:schemeClr val="tx1">
                    <a:tint val="82000"/>
                  </a:schemeClr>
                </a:solidFill>
              </a:defRPr>
            </a:lvl6pPr>
            <a:lvl7pPr marL="8229600" indent="0">
              <a:buNone/>
              <a:defRPr sz="4800">
                <a:solidFill>
                  <a:schemeClr val="tx1">
                    <a:tint val="82000"/>
                  </a:schemeClr>
                </a:solidFill>
              </a:defRPr>
            </a:lvl7pPr>
            <a:lvl8pPr marL="9601200" indent="0">
              <a:buNone/>
              <a:defRPr sz="4800">
                <a:solidFill>
                  <a:schemeClr val="tx1">
                    <a:tint val="82000"/>
                  </a:schemeClr>
                </a:solidFill>
              </a:defRPr>
            </a:lvl8pPr>
            <a:lvl9pPr marL="10972800" indent="0">
              <a:buNone/>
              <a:defRPr sz="48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A0D8B75-A5EA-47C9-84B7-E243DF64ED0A}" type="datetimeFigureOut">
              <a:rPr lang="en-US" smtClean="0"/>
              <a:t>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1860738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A0D8B75-A5EA-47C9-84B7-E243DF64ED0A}" type="datetimeFigureOut">
              <a:rPr lang="en-US" smtClean="0"/>
              <a:t>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1238145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1947342"/>
            <a:ext cx="23660100" cy="7069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8966203"/>
            <a:ext cx="11605020"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3360400"/>
            <a:ext cx="11605020"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8966203"/>
            <a:ext cx="11662173"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3360400"/>
            <a:ext cx="11662173"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A0D8B75-A5EA-47C9-84B7-E243DF64ED0A}" type="datetimeFigureOut">
              <a:rPr lang="en-US" smtClean="0"/>
              <a:t>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330026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A0D8B75-A5EA-47C9-84B7-E243DF64ED0A}" type="datetimeFigureOut">
              <a:rPr lang="en-US" smtClean="0"/>
              <a:t>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600789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0D8B75-A5EA-47C9-84B7-E243DF64ED0A}" type="datetimeFigureOut">
              <a:rPr lang="en-US" smtClean="0"/>
              <a:t>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3052678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5266275"/>
            <a:ext cx="13887450" cy="25992667"/>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1A0D8B75-A5EA-47C9-84B7-E243DF64ED0A}" type="datetimeFigureOut">
              <a:rPr lang="en-US" smtClean="0"/>
              <a:t>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3702749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5266275"/>
            <a:ext cx="13887450" cy="25992667"/>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1A0D8B75-A5EA-47C9-84B7-E243DF64ED0A}" type="datetimeFigureOut">
              <a:rPr lang="en-US" smtClean="0"/>
              <a:t>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AE23E5-C7A4-4090-B704-B48A3437FF8F}" type="slidenum">
              <a:rPr lang="en-US" smtClean="0"/>
              <a:t>‹#›</a:t>
            </a:fld>
            <a:endParaRPr lang="en-US"/>
          </a:p>
        </p:txBody>
      </p:sp>
    </p:spTree>
    <p:extLst>
      <p:ext uri="{BB962C8B-B14F-4D97-AF65-F5344CB8AC3E}">
        <p14:creationId xmlns:p14="http://schemas.microsoft.com/office/powerpoint/2010/main" val="3149513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82000"/>
                  </a:schemeClr>
                </a:solidFill>
              </a:defRPr>
            </a:lvl1pPr>
          </a:lstStyle>
          <a:p>
            <a:fld id="{1A0D8B75-A5EA-47C9-84B7-E243DF64ED0A}" type="datetimeFigureOut">
              <a:rPr lang="en-US" smtClean="0"/>
              <a:t>1/3/2025</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82000"/>
                  </a:schemeClr>
                </a:solidFill>
              </a:defRPr>
            </a:lvl1pPr>
          </a:lstStyle>
          <a:p>
            <a:fld id="{E9AE23E5-C7A4-4090-B704-B48A3437FF8F}" type="slidenum">
              <a:rPr lang="en-US" smtClean="0"/>
              <a:t>‹#›</a:t>
            </a:fld>
            <a:endParaRPr lang="en-US"/>
          </a:p>
        </p:txBody>
      </p:sp>
    </p:spTree>
    <p:extLst>
      <p:ext uri="{BB962C8B-B14F-4D97-AF65-F5344CB8AC3E}">
        <p14:creationId xmlns:p14="http://schemas.microsoft.com/office/powerpoint/2010/main" val="253880581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jpe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5.emf"/><Relationship Id="rId2" Type="http://schemas.openxmlformats.org/officeDocument/2006/relationships/image" Target="../media/image1.png"/><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3.emf"/><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hyperlink" Target="https://resilience-biomarkers-for-aquaculture.github.i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qr code on a white background&#10;&#10;Description automatically generated">
            <a:extLst>
              <a:ext uri="{FF2B5EF4-FFF2-40B4-BE49-F238E27FC236}">
                <a16:creationId xmlns:a16="http://schemas.microsoft.com/office/drawing/2014/main" id="{3EF710E2-98CD-C78C-9A36-44C1DC7FD9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610091" y="2589697"/>
            <a:ext cx="1985011" cy="1985011"/>
          </a:xfrm>
          <a:prstGeom prst="rect">
            <a:avLst/>
          </a:prstGeom>
        </p:spPr>
      </p:pic>
      <p:sp>
        <p:nvSpPr>
          <p:cNvPr id="6" name="TextBox 5">
            <a:extLst>
              <a:ext uri="{FF2B5EF4-FFF2-40B4-BE49-F238E27FC236}">
                <a16:creationId xmlns:a16="http://schemas.microsoft.com/office/drawing/2014/main" id="{90A362D0-4CBA-5330-8A28-3A459A05C3C1}"/>
              </a:ext>
            </a:extLst>
          </p:cNvPr>
          <p:cNvSpPr txBox="1"/>
          <p:nvPr/>
        </p:nvSpPr>
        <p:spPr>
          <a:xfrm>
            <a:off x="779294" y="347879"/>
            <a:ext cx="25107901" cy="2308324"/>
          </a:xfrm>
          <a:prstGeom prst="rect">
            <a:avLst/>
          </a:prstGeom>
          <a:noFill/>
        </p:spPr>
        <p:txBody>
          <a:bodyPr wrap="square" rtlCol="0">
            <a:spAutoFit/>
          </a:bodyPr>
          <a:lstStyle/>
          <a:p>
            <a:pPr algn="ctr"/>
            <a:r>
              <a:rPr lang="en-US" sz="7200" b="1" i="0" dirty="0">
                <a:solidFill>
                  <a:srgbClr val="000000"/>
                </a:solidFill>
                <a:effectLst/>
                <a:latin typeface="Helvetica" panose="020B0604020202020204" pitchFamily="34" charset="0"/>
              </a:rPr>
              <a:t>A framework for integrating multi-omics data for biomarker discovery to improve resilience in aquaculture</a:t>
            </a:r>
            <a:endParaRPr lang="en-US" sz="7200" dirty="0"/>
          </a:p>
        </p:txBody>
      </p:sp>
      <p:sp>
        <p:nvSpPr>
          <p:cNvPr id="7" name="TextBox 6">
            <a:extLst>
              <a:ext uri="{FF2B5EF4-FFF2-40B4-BE49-F238E27FC236}">
                <a16:creationId xmlns:a16="http://schemas.microsoft.com/office/drawing/2014/main" id="{F03319F7-A436-9AE8-FCB7-2A15E5D0B83E}"/>
              </a:ext>
            </a:extLst>
          </p:cNvPr>
          <p:cNvSpPr txBox="1"/>
          <p:nvPr/>
        </p:nvSpPr>
        <p:spPr>
          <a:xfrm>
            <a:off x="3190249" y="2756610"/>
            <a:ext cx="20285989" cy="707886"/>
          </a:xfrm>
          <a:prstGeom prst="rect">
            <a:avLst/>
          </a:prstGeom>
          <a:noFill/>
        </p:spPr>
        <p:txBody>
          <a:bodyPr wrap="square" rtlCol="0">
            <a:spAutoFit/>
          </a:bodyPr>
          <a:lstStyle/>
          <a:p>
            <a:pPr algn="ctr"/>
            <a:r>
              <a:rPr lang="en-US" sz="4000" b="1" i="0" u="sng" dirty="0">
                <a:solidFill>
                  <a:srgbClr val="000000"/>
                </a:solidFill>
                <a:effectLst/>
                <a:latin typeface="Helvetica" panose="020B0604020202020204" pitchFamily="34" charset="0"/>
              </a:rPr>
              <a:t>Shelly A. Wanamaker</a:t>
            </a:r>
            <a:r>
              <a:rPr lang="en-US" sz="4000" i="0" baseline="30000" dirty="0">
                <a:solidFill>
                  <a:srgbClr val="000000"/>
                </a:solidFill>
                <a:effectLst/>
                <a:latin typeface="Helvetica" panose="020B0604020202020204" pitchFamily="34" charset="0"/>
              </a:rPr>
              <a:t>1</a:t>
            </a:r>
            <a:r>
              <a:rPr lang="en-US" sz="4000" i="0" dirty="0">
                <a:solidFill>
                  <a:srgbClr val="000000"/>
                </a:solidFill>
                <a:effectLst/>
                <a:latin typeface="Helvetica" panose="020B0604020202020204" pitchFamily="34" charset="0"/>
              </a:rPr>
              <a:t>, Emma Strand</a:t>
            </a:r>
            <a:r>
              <a:rPr lang="en-US" sz="4000" i="0" baseline="30000" dirty="0">
                <a:solidFill>
                  <a:srgbClr val="000000"/>
                </a:solidFill>
                <a:effectLst/>
                <a:latin typeface="Helvetica" panose="020B0604020202020204" pitchFamily="34" charset="0"/>
              </a:rPr>
              <a:t>1</a:t>
            </a:r>
            <a:r>
              <a:rPr lang="en-US" sz="4000" i="0" dirty="0">
                <a:solidFill>
                  <a:srgbClr val="000000"/>
                </a:solidFill>
                <a:effectLst/>
                <a:latin typeface="Helvetica" panose="020B0604020202020204" pitchFamily="34" charset="0"/>
              </a:rPr>
              <a:t>, Steve Yost</a:t>
            </a:r>
            <a:r>
              <a:rPr lang="en-US" sz="4000" i="0" baseline="30000" dirty="0">
                <a:solidFill>
                  <a:srgbClr val="000000"/>
                </a:solidFill>
                <a:effectLst/>
                <a:latin typeface="Helvetica" panose="020B0604020202020204" pitchFamily="34" charset="0"/>
              </a:rPr>
              <a:t>1</a:t>
            </a:r>
            <a:r>
              <a:rPr lang="en-US" sz="4000" i="0" dirty="0">
                <a:solidFill>
                  <a:srgbClr val="000000"/>
                </a:solidFill>
                <a:effectLst/>
                <a:latin typeface="Helvetica" panose="020B0604020202020204" pitchFamily="34" charset="0"/>
              </a:rPr>
              <a:t>, Steven B. Roberts</a:t>
            </a:r>
            <a:endParaRPr lang="en-US" sz="4000" u="sng" baseline="30000" dirty="0"/>
          </a:p>
        </p:txBody>
      </p:sp>
      <p:sp>
        <p:nvSpPr>
          <p:cNvPr id="8" name="TextBox 7">
            <a:extLst>
              <a:ext uri="{FF2B5EF4-FFF2-40B4-BE49-F238E27FC236}">
                <a16:creationId xmlns:a16="http://schemas.microsoft.com/office/drawing/2014/main" id="{1EA06893-D54C-424D-F299-1D629F33CA64}"/>
              </a:ext>
            </a:extLst>
          </p:cNvPr>
          <p:cNvSpPr txBox="1"/>
          <p:nvPr/>
        </p:nvSpPr>
        <p:spPr>
          <a:xfrm>
            <a:off x="5206299" y="3464495"/>
            <a:ext cx="17838812" cy="954107"/>
          </a:xfrm>
          <a:prstGeom prst="rect">
            <a:avLst/>
          </a:prstGeom>
          <a:noFill/>
        </p:spPr>
        <p:txBody>
          <a:bodyPr wrap="square" rtlCol="0">
            <a:spAutoFit/>
          </a:bodyPr>
          <a:lstStyle/>
          <a:p>
            <a:pPr marL="514350" indent="-514350">
              <a:buAutoNum type="arabicPeriod"/>
            </a:pPr>
            <a:r>
              <a:rPr lang="en-US" sz="2800" dirty="0">
                <a:solidFill>
                  <a:srgbClr val="000000"/>
                </a:solidFill>
                <a:latin typeface="Helvetica" panose="020B0604020202020204" pitchFamily="34" charset="0"/>
              </a:rPr>
              <a:t>Gloucester Marine Genomics Institute, 417 Main Street Gloucester, MA</a:t>
            </a:r>
          </a:p>
          <a:p>
            <a:pPr marL="514350" indent="-514350">
              <a:buAutoNum type="arabicPeriod"/>
            </a:pPr>
            <a:r>
              <a:rPr lang="en-US" sz="2800" dirty="0">
                <a:solidFill>
                  <a:srgbClr val="000000"/>
                </a:solidFill>
                <a:latin typeface="Helvetica" panose="020B0604020202020204" pitchFamily="34" charset="0"/>
              </a:rPr>
              <a:t>University of Washington School of Aquatic and Fishery Sciences, 1122 NE Boat Street Seattle, WA  </a:t>
            </a:r>
          </a:p>
        </p:txBody>
      </p:sp>
      <p:pic>
        <p:nvPicPr>
          <p:cNvPr id="9" name="Picture 8" descr="A fish with text on it&#10;&#10;Description automatically generated">
            <a:extLst>
              <a:ext uri="{FF2B5EF4-FFF2-40B4-BE49-F238E27FC236}">
                <a16:creationId xmlns:a16="http://schemas.microsoft.com/office/drawing/2014/main" id="{7C358786-FC85-B16D-8ACA-21375613BE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803" y="2830227"/>
            <a:ext cx="2984792" cy="1268537"/>
          </a:xfrm>
          <a:prstGeom prst="rect">
            <a:avLst/>
          </a:prstGeom>
        </p:spPr>
      </p:pic>
      <p:sp>
        <p:nvSpPr>
          <p:cNvPr id="13" name="TextBox 12">
            <a:extLst>
              <a:ext uri="{FF2B5EF4-FFF2-40B4-BE49-F238E27FC236}">
                <a16:creationId xmlns:a16="http://schemas.microsoft.com/office/drawing/2014/main" id="{C670D772-E46A-AC64-FB07-B782114620AC}"/>
              </a:ext>
            </a:extLst>
          </p:cNvPr>
          <p:cNvSpPr txBox="1"/>
          <p:nvPr/>
        </p:nvSpPr>
        <p:spPr>
          <a:xfrm rot="10800000" flipV="1">
            <a:off x="4332381" y="4453865"/>
            <a:ext cx="18977807" cy="646331"/>
          </a:xfrm>
          <a:prstGeom prst="rect">
            <a:avLst/>
          </a:prstGeom>
          <a:noFill/>
        </p:spPr>
        <p:txBody>
          <a:bodyPr wrap="square" rtlCol="0">
            <a:spAutoFit/>
          </a:bodyPr>
          <a:lstStyle/>
          <a:p>
            <a:pPr algn="ctr"/>
            <a:r>
              <a:rPr lang="en-US" dirty="0">
                <a:solidFill>
                  <a:srgbClr val="000000"/>
                </a:solidFill>
                <a:latin typeface="Helvetica" panose="020B0604020202020204" pitchFamily="34" charset="0"/>
              </a:rPr>
              <a:t>This work is supported by the Health and Production and Animal Products program under the Animal Breeding, Genetics, and Genomics section, project award no. 2024-67015-41794 from the U.S. Department of Agriculture’s National Institute of Food and Agriculture. </a:t>
            </a:r>
          </a:p>
        </p:txBody>
      </p:sp>
      <p:sp>
        <p:nvSpPr>
          <p:cNvPr id="18" name="TextBox 17">
            <a:extLst>
              <a:ext uri="{FF2B5EF4-FFF2-40B4-BE49-F238E27FC236}">
                <a16:creationId xmlns:a16="http://schemas.microsoft.com/office/drawing/2014/main" id="{3419B49B-1005-D7DD-9F4C-85E68D83EE89}"/>
              </a:ext>
            </a:extLst>
          </p:cNvPr>
          <p:cNvSpPr txBox="1"/>
          <p:nvPr/>
        </p:nvSpPr>
        <p:spPr>
          <a:xfrm>
            <a:off x="92165" y="6213029"/>
            <a:ext cx="7622132" cy="7509748"/>
          </a:xfrm>
          <a:prstGeom prst="rect">
            <a:avLst/>
          </a:prstGeom>
          <a:noFill/>
          <a:ln>
            <a:noFill/>
          </a:ln>
        </p:spPr>
        <p:txBody>
          <a:bodyPr wrap="square" rtlCol="0">
            <a:spAutoFit/>
          </a:bodyPr>
          <a:lstStyle/>
          <a:p>
            <a:pPr marL="571500" indent="-296863">
              <a:spcAft>
                <a:spcPts val="1200"/>
              </a:spcAft>
              <a:buFont typeface="Arial" panose="020B0604020202020204" pitchFamily="34" charset="0"/>
              <a:buChar char="•"/>
            </a:pPr>
            <a:r>
              <a:rPr lang="en-US" sz="2400" dirty="0">
                <a:solidFill>
                  <a:srgbClr val="000000"/>
                </a:solidFill>
                <a:latin typeface="Helvetica" panose="020B0604020202020204" pitchFamily="34" charset="0"/>
              </a:rPr>
              <a:t>Disease and environmental resilience biomarkers can be leveraged in breeding and management strategies</a:t>
            </a:r>
          </a:p>
          <a:p>
            <a:pPr marL="571500" indent="-296863">
              <a:spcAft>
                <a:spcPts val="1200"/>
              </a:spcAft>
              <a:buFont typeface="Arial" panose="020B0604020202020204" pitchFamily="34" charset="0"/>
              <a:buChar char="•"/>
            </a:pPr>
            <a:r>
              <a:rPr lang="en-US" sz="2400" dirty="0">
                <a:solidFill>
                  <a:srgbClr val="000000"/>
                </a:solidFill>
                <a:latin typeface="Helvetica" panose="020B0604020202020204" pitchFamily="34" charset="0"/>
              </a:rPr>
              <a:t>Advances in AI and other computational methods enable powerful meta-analyses of existing genomic data and can improve biomarker discovery</a:t>
            </a:r>
          </a:p>
          <a:p>
            <a:pPr marL="571500" indent="-296863">
              <a:spcAft>
                <a:spcPts val="1200"/>
              </a:spcAft>
              <a:buFont typeface="Arial" panose="020B0604020202020204" pitchFamily="34" charset="0"/>
              <a:buChar char="•"/>
            </a:pPr>
            <a:r>
              <a:rPr lang="en-US" sz="2400" dirty="0">
                <a:solidFill>
                  <a:srgbClr val="000000"/>
                </a:solidFill>
                <a:latin typeface="Helvetica" panose="020B0604020202020204" pitchFamily="34" charset="0"/>
              </a:rPr>
              <a:t>Project goal: To advance biomarker discovery through mining publicly available genomic datasets from resilient shellfish populations</a:t>
            </a:r>
          </a:p>
          <a:p>
            <a:pPr marL="571500" indent="-296863">
              <a:spcAft>
                <a:spcPts val="1200"/>
              </a:spcAft>
              <a:buFont typeface="Arial" panose="020B0604020202020204" pitchFamily="34" charset="0"/>
              <a:buChar char="•"/>
            </a:pPr>
            <a:r>
              <a:rPr lang="en-US" sz="2400" dirty="0">
                <a:solidFill>
                  <a:srgbClr val="000000"/>
                </a:solidFill>
                <a:latin typeface="Helvetica" panose="020B0604020202020204" pitchFamily="34" charset="0"/>
              </a:rPr>
              <a:t>Outcomes: </a:t>
            </a:r>
          </a:p>
          <a:p>
            <a:pPr marL="1189037" lvl="1" indent="-457200">
              <a:spcAft>
                <a:spcPts val="1200"/>
              </a:spcAft>
              <a:buFont typeface="+mj-lt"/>
              <a:buAutoNum type="arabicPeriod"/>
            </a:pPr>
            <a:r>
              <a:rPr lang="en-US" sz="2400" dirty="0">
                <a:solidFill>
                  <a:srgbClr val="000000"/>
                </a:solidFill>
                <a:latin typeface="Helvetica" panose="020B0604020202020204" pitchFamily="34" charset="0"/>
              </a:rPr>
              <a:t>Standardized, easily reproducible bioinformatics pipelines for systematic reanalysis, data integration and meta-analysis of diverse omics datasets</a:t>
            </a:r>
          </a:p>
          <a:p>
            <a:pPr marL="1189037" lvl="1" indent="-457200">
              <a:spcAft>
                <a:spcPts val="1200"/>
              </a:spcAft>
              <a:buFont typeface="+mj-lt"/>
              <a:buAutoNum type="arabicPeriod"/>
            </a:pPr>
            <a:r>
              <a:rPr lang="en-US" sz="2400" dirty="0">
                <a:solidFill>
                  <a:srgbClr val="000000"/>
                </a:solidFill>
                <a:latin typeface="Helvetica" panose="020B0604020202020204" pitchFamily="34" charset="0"/>
              </a:rPr>
              <a:t>Open-access comprehensive database of candidate biomarkers for use by the aquaculture community</a:t>
            </a:r>
          </a:p>
        </p:txBody>
      </p:sp>
      <p:sp>
        <p:nvSpPr>
          <p:cNvPr id="20" name="TextBox 19">
            <a:extLst>
              <a:ext uri="{FF2B5EF4-FFF2-40B4-BE49-F238E27FC236}">
                <a16:creationId xmlns:a16="http://schemas.microsoft.com/office/drawing/2014/main" id="{C307E5C4-E37D-E489-FD73-A94F3AC5C63A}"/>
              </a:ext>
            </a:extLst>
          </p:cNvPr>
          <p:cNvSpPr txBox="1"/>
          <p:nvPr/>
        </p:nvSpPr>
        <p:spPr>
          <a:xfrm>
            <a:off x="171678" y="5220364"/>
            <a:ext cx="13166636" cy="707886"/>
          </a:xfrm>
          <a:prstGeom prst="rect">
            <a:avLst/>
          </a:prstGeom>
          <a:solidFill>
            <a:schemeClr val="tx1"/>
          </a:solidFill>
        </p:spPr>
        <p:txBody>
          <a:bodyPr wrap="square" rtlCol="0">
            <a:spAutoFit/>
          </a:bodyPr>
          <a:lstStyle/>
          <a:p>
            <a:pPr algn="ctr"/>
            <a:r>
              <a:rPr lang="en-US" sz="4000" b="1" i="0" dirty="0">
                <a:solidFill>
                  <a:schemeClr val="bg1"/>
                </a:solidFill>
                <a:effectLst/>
                <a:latin typeface="Helvetica" panose="020B0604020202020204" pitchFamily="34" charset="0"/>
              </a:rPr>
              <a:t>BACKGROUND</a:t>
            </a:r>
            <a:endParaRPr lang="en-US" sz="4000" baseline="30000" dirty="0">
              <a:solidFill>
                <a:schemeClr val="bg1"/>
              </a:solidFill>
            </a:endParaRPr>
          </a:p>
        </p:txBody>
      </p:sp>
      <p:pic>
        <p:nvPicPr>
          <p:cNvPr id="21" name="Picture 20">
            <a:extLst>
              <a:ext uri="{FF2B5EF4-FFF2-40B4-BE49-F238E27FC236}">
                <a16:creationId xmlns:a16="http://schemas.microsoft.com/office/drawing/2014/main" id="{EAA23F07-CFA5-EB16-695D-C0017F418479}"/>
              </a:ext>
            </a:extLst>
          </p:cNvPr>
          <p:cNvPicPr>
            <a:picLocks noChangeAspect="1"/>
          </p:cNvPicPr>
          <p:nvPr/>
        </p:nvPicPr>
        <p:blipFill>
          <a:blip r:embed="rId4"/>
          <a:stretch>
            <a:fillRect/>
          </a:stretch>
        </p:blipFill>
        <p:spPr>
          <a:xfrm>
            <a:off x="6914880" y="6295361"/>
            <a:ext cx="6363804" cy="7243354"/>
          </a:xfrm>
          <a:prstGeom prst="rect">
            <a:avLst/>
          </a:prstGeom>
        </p:spPr>
      </p:pic>
      <p:pic>
        <p:nvPicPr>
          <p:cNvPr id="25" name="Picture 24">
            <a:extLst>
              <a:ext uri="{FF2B5EF4-FFF2-40B4-BE49-F238E27FC236}">
                <a16:creationId xmlns:a16="http://schemas.microsoft.com/office/drawing/2014/main" id="{14B9B74C-40F9-5F53-6E82-315C7BECDD1D}"/>
              </a:ext>
            </a:extLst>
          </p:cNvPr>
          <p:cNvPicPr>
            <a:picLocks noChangeAspect="1"/>
          </p:cNvPicPr>
          <p:nvPr/>
        </p:nvPicPr>
        <p:blipFill>
          <a:blip r:embed="rId5"/>
          <a:stretch>
            <a:fillRect/>
          </a:stretch>
        </p:blipFill>
        <p:spPr>
          <a:xfrm>
            <a:off x="779294" y="15245975"/>
            <a:ext cx="8459381" cy="7030431"/>
          </a:xfrm>
          <a:prstGeom prst="rect">
            <a:avLst/>
          </a:prstGeom>
        </p:spPr>
      </p:pic>
      <p:sp>
        <p:nvSpPr>
          <p:cNvPr id="26" name="TextBox 25">
            <a:extLst>
              <a:ext uri="{FF2B5EF4-FFF2-40B4-BE49-F238E27FC236}">
                <a16:creationId xmlns:a16="http://schemas.microsoft.com/office/drawing/2014/main" id="{99613DA7-CC03-1040-4663-F7FCB4AA1066}"/>
              </a:ext>
            </a:extLst>
          </p:cNvPr>
          <p:cNvSpPr txBox="1"/>
          <p:nvPr/>
        </p:nvSpPr>
        <p:spPr>
          <a:xfrm>
            <a:off x="13847921" y="5235934"/>
            <a:ext cx="13425055" cy="707886"/>
          </a:xfrm>
          <a:prstGeom prst="rect">
            <a:avLst/>
          </a:prstGeom>
          <a:solidFill>
            <a:schemeClr val="tx1"/>
          </a:solidFill>
        </p:spPr>
        <p:txBody>
          <a:bodyPr wrap="square" rtlCol="0">
            <a:spAutoFit/>
          </a:bodyPr>
          <a:lstStyle/>
          <a:p>
            <a:pPr algn="ctr"/>
            <a:r>
              <a:rPr lang="en-US" sz="4000" b="1" i="0" dirty="0">
                <a:solidFill>
                  <a:schemeClr val="bg1"/>
                </a:solidFill>
                <a:effectLst/>
                <a:latin typeface="Helvetica" panose="020B0604020202020204" pitchFamily="34" charset="0"/>
              </a:rPr>
              <a:t>METHODS</a:t>
            </a:r>
            <a:endParaRPr lang="en-US" sz="4000" baseline="30000" dirty="0">
              <a:solidFill>
                <a:schemeClr val="bg1"/>
              </a:solidFill>
            </a:endParaRPr>
          </a:p>
        </p:txBody>
      </p:sp>
      <p:sp>
        <p:nvSpPr>
          <p:cNvPr id="27" name="TextBox 26">
            <a:extLst>
              <a:ext uri="{FF2B5EF4-FFF2-40B4-BE49-F238E27FC236}">
                <a16:creationId xmlns:a16="http://schemas.microsoft.com/office/drawing/2014/main" id="{7ED12599-ED28-E70B-017C-798CA3EFD27A}"/>
              </a:ext>
            </a:extLst>
          </p:cNvPr>
          <p:cNvSpPr txBox="1"/>
          <p:nvPr/>
        </p:nvSpPr>
        <p:spPr>
          <a:xfrm>
            <a:off x="171678" y="13837888"/>
            <a:ext cx="27260322" cy="707886"/>
          </a:xfrm>
          <a:prstGeom prst="rect">
            <a:avLst/>
          </a:prstGeom>
          <a:solidFill>
            <a:schemeClr val="tx1"/>
          </a:solidFill>
        </p:spPr>
        <p:txBody>
          <a:bodyPr wrap="square" rtlCol="0">
            <a:spAutoFit/>
          </a:bodyPr>
          <a:lstStyle/>
          <a:p>
            <a:pPr algn="ctr"/>
            <a:r>
              <a:rPr lang="en-US" sz="4000" b="1" i="0" dirty="0">
                <a:solidFill>
                  <a:schemeClr val="bg1"/>
                </a:solidFill>
                <a:effectLst/>
                <a:latin typeface="Helvetica" panose="020B0604020202020204" pitchFamily="34" charset="0"/>
              </a:rPr>
              <a:t>RESULTS</a:t>
            </a:r>
            <a:endParaRPr lang="en-US" sz="4000" baseline="30000" dirty="0">
              <a:solidFill>
                <a:schemeClr val="bg1"/>
              </a:solidFill>
            </a:endParaRPr>
          </a:p>
        </p:txBody>
      </p:sp>
      <p:grpSp>
        <p:nvGrpSpPr>
          <p:cNvPr id="29" name="Group 28">
            <a:extLst>
              <a:ext uri="{FF2B5EF4-FFF2-40B4-BE49-F238E27FC236}">
                <a16:creationId xmlns:a16="http://schemas.microsoft.com/office/drawing/2014/main" id="{46A2D2CD-6C9E-A3A8-D0FB-4D83D6125381}"/>
              </a:ext>
            </a:extLst>
          </p:cNvPr>
          <p:cNvGrpSpPr/>
          <p:nvPr/>
        </p:nvGrpSpPr>
        <p:grpSpPr>
          <a:xfrm>
            <a:off x="13847921" y="6346146"/>
            <a:ext cx="13371750" cy="3790805"/>
            <a:chOff x="10125583" y="14304615"/>
            <a:chExt cx="13371750" cy="3790805"/>
          </a:xfrm>
        </p:grpSpPr>
        <p:pic>
          <p:nvPicPr>
            <p:cNvPr id="23" name="Picture 22">
              <a:extLst>
                <a:ext uri="{FF2B5EF4-FFF2-40B4-BE49-F238E27FC236}">
                  <a16:creationId xmlns:a16="http://schemas.microsoft.com/office/drawing/2014/main" id="{C09A4A3A-6DD5-6118-0AB3-1958F280870E}"/>
                </a:ext>
              </a:extLst>
            </p:cNvPr>
            <p:cNvPicPr>
              <a:picLocks noChangeAspect="1"/>
            </p:cNvPicPr>
            <p:nvPr/>
          </p:nvPicPr>
          <p:blipFill>
            <a:blip r:embed="rId6"/>
            <a:srcRect t="6369" r="43374"/>
            <a:stretch/>
          </p:blipFill>
          <p:spPr>
            <a:xfrm>
              <a:off x="10125583" y="14304615"/>
              <a:ext cx="9709863" cy="3790805"/>
            </a:xfrm>
            <a:prstGeom prst="rect">
              <a:avLst/>
            </a:prstGeom>
          </p:spPr>
        </p:pic>
        <p:pic>
          <p:nvPicPr>
            <p:cNvPr id="28" name="Picture 27">
              <a:extLst>
                <a:ext uri="{FF2B5EF4-FFF2-40B4-BE49-F238E27FC236}">
                  <a16:creationId xmlns:a16="http://schemas.microsoft.com/office/drawing/2014/main" id="{25C0BA3C-2453-A592-28C7-CAB11F0CE952}"/>
                </a:ext>
              </a:extLst>
            </p:cNvPr>
            <p:cNvPicPr>
              <a:picLocks noChangeAspect="1"/>
            </p:cNvPicPr>
            <p:nvPr/>
          </p:nvPicPr>
          <p:blipFill>
            <a:blip r:embed="rId7"/>
            <a:srcRect l="78511"/>
            <a:stretch/>
          </p:blipFill>
          <p:spPr>
            <a:xfrm>
              <a:off x="19812000" y="14304615"/>
              <a:ext cx="3685333" cy="3785944"/>
            </a:xfrm>
            <a:prstGeom prst="rect">
              <a:avLst/>
            </a:prstGeom>
          </p:spPr>
        </p:pic>
      </p:grpSp>
      <p:sp>
        <p:nvSpPr>
          <p:cNvPr id="30" name="TextBox 29">
            <a:extLst>
              <a:ext uri="{FF2B5EF4-FFF2-40B4-BE49-F238E27FC236}">
                <a16:creationId xmlns:a16="http://schemas.microsoft.com/office/drawing/2014/main" id="{029A875E-E470-47A5-601A-30FB01A8B70E}"/>
              </a:ext>
            </a:extLst>
          </p:cNvPr>
          <p:cNvSpPr txBox="1"/>
          <p:nvPr/>
        </p:nvSpPr>
        <p:spPr>
          <a:xfrm rot="10800000" flipV="1">
            <a:off x="13847921" y="5922738"/>
            <a:ext cx="15147788" cy="369332"/>
          </a:xfrm>
          <a:prstGeom prst="rect">
            <a:avLst/>
          </a:prstGeom>
          <a:noFill/>
        </p:spPr>
        <p:txBody>
          <a:bodyPr wrap="square" rtlCol="0">
            <a:spAutoFit/>
          </a:bodyPr>
          <a:lstStyle/>
          <a:p>
            <a:r>
              <a:rPr lang="en-US" dirty="0">
                <a:solidFill>
                  <a:srgbClr val="000000"/>
                </a:solidFill>
                <a:latin typeface="Helvetica" panose="020B0604020202020204" pitchFamily="34" charset="0"/>
              </a:rPr>
              <a:t>Datasets systematically reprocessed to-date. Screenshot taken from about page on project website. </a:t>
            </a:r>
          </a:p>
        </p:txBody>
      </p:sp>
      <p:pic>
        <p:nvPicPr>
          <p:cNvPr id="34" name="Picture 33">
            <a:extLst>
              <a:ext uri="{FF2B5EF4-FFF2-40B4-BE49-F238E27FC236}">
                <a16:creationId xmlns:a16="http://schemas.microsoft.com/office/drawing/2014/main" id="{A6C21BFC-6DF4-CCA7-9C13-F08D7BCFEAF4}"/>
              </a:ext>
            </a:extLst>
          </p:cNvPr>
          <p:cNvPicPr>
            <a:picLocks noChangeAspect="1"/>
          </p:cNvPicPr>
          <p:nvPr/>
        </p:nvPicPr>
        <p:blipFill>
          <a:blip r:embed="rId8"/>
          <a:stretch>
            <a:fillRect/>
          </a:stretch>
        </p:blipFill>
        <p:spPr>
          <a:xfrm>
            <a:off x="14180784" y="10401060"/>
            <a:ext cx="7336401" cy="3063090"/>
          </a:xfrm>
          <a:prstGeom prst="rect">
            <a:avLst/>
          </a:prstGeom>
        </p:spPr>
      </p:pic>
      <p:pic>
        <p:nvPicPr>
          <p:cNvPr id="35" name="Picture 34">
            <a:extLst>
              <a:ext uri="{FF2B5EF4-FFF2-40B4-BE49-F238E27FC236}">
                <a16:creationId xmlns:a16="http://schemas.microsoft.com/office/drawing/2014/main" id="{9D8887CA-3066-7B18-8360-AC25D5425174}"/>
              </a:ext>
            </a:extLst>
          </p:cNvPr>
          <p:cNvPicPr>
            <a:picLocks noChangeAspect="1"/>
          </p:cNvPicPr>
          <p:nvPr/>
        </p:nvPicPr>
        <p:blipFill>
          <a:blip r:embed="rId9"/>
          <a:stretch>
            <a:fillRect/>
          </a:stretch>
        </p:blipFill>
        <p:spPr>
          <a:xfrm>
            <a:off x="21754678" y="10309919"/>
            <a:ext cx="5048683" cy="2967229"/>
          </a:xfrm>
          <a:prstGeom prst="rect">
            <a:avLst/>
          </a:prstGeom>
        </p:spPr>
      </p:pic>
      <p:sp>
        <p:nvSpPr>
          <p:cNvPr id="38" name="TextBox 37">
            <a:extLst>
              <a:ext uri="{FF2B5EF4-FFF2-40B4-BE49-F238E27FC236}">
                <a16:creationId xmlns:a16="http://schemas.microsoft.com/office/drawing/2014/main" id="{02BD280E-B7CD-1388-A426-1EE1DB8185C5}"/>
              </a:ext>
            </a:extLst>
          </p:cNvPr>
          <p:cNvSpPr txBox="1"/>
          <p:nvPr/>
        </p:nvSpPr>
        <p:spPr>
          <a:xfrm rot="10800000" flipV="1">
            <a:off x="13943291" y="10191878"/>
            <a:ext cx="15147788" cy="369332"/>
          </a:xfrm>
          <a:prstGeom prst="rect">
            <a:avLst/>
          </a:prstGeom>
          <a:noFill/>
        </p:spPr>
        <p:txBody>
          <a:bodyPr wrap="square" rtlCol="0">
            <a:spAutoFit/>
          </a:bodyPr>
          <a:lstStyle/>
          <a:p>
            <a:r>
              <a:rPr lang="en-US" dirty="0" err="1">
                <a:solidFill>
                  <a:srgbClr val="000000"/>
                </a:solidFill>
                <a:latin typeface="Helvetica" panose="020B0604020202020204" pitchFamily="34" charset="0"/>
              </a:rPr>
              <a:t>Nf</a:t>
            </a:r>
            <a:r>
              <a:rPr lang="en-US" dirty="0">
                <a:solidFill>
                  <a:srgbClr val="000000"/>
                </a:solidFill>
                <a:latin typeface="Helvetica" panose="020B0604020202020204" pitchFamily="34" charset="0"/>
              </a:rPr>
              <a:t>-core pipelines used for systematic reprocessing. </a:t>
            </a:r>
          </a:p>
        </p:txBody>
      </p:sp>
      <p:sp>
        <p:nvSpPr>
          <p:cNvPr id="43" name="TextBox 42">
            <a:extLst>
              <a:ext uri="{FF2B5EF4-FFF2-40B4-BE49-F238E27FC236}">
                <a16:creationId xmlns:a16="http://schemas.microsoft.com/office/drawing/2014/main" id="{100E2F61-9F1B-3071-78D1-58C7ABC2EBA1}"/>
              </a:ext>
            </a:extLst>
          </p:cNvPr>
          <p:cNvSpPr txBox="1"/>
          <p:nvPr/>
        </p:nvSpPr>
        <p:spPr>
          <a:xfrm rot="10800000" flipV="1">
            <a:off x="12283440" y="14627993"/>
            <a:ext cx="14936230" cy="954107"/>
          </a:xfrm>
          <a:prstGeom prst="rect">
            <a:avLst/>
          </a:prstGeom>
          <a:noFill/>
        </p:spPr>
        <p:txBody>
          <a:bodyPr wrap="square" rtlCol="0">
            <a:spAutoFit/>
          </a:bodyPr>
          <a:lstStyle/>
          <a:p>
            <a:pPr algn="ctr"/>
            <a:r>
              <a:rPr lang="en-US" sz="2800" b="1" dirty="0">
                <a:solidFill>
                  <a:srgbClr val="000000"/>
                </a:solidFill>
                <a:latin typeface="Helvetica" panose="020B0604020202020204" pitchFamily="34" charset="0"/>
              </a:rPr>
              <a:t>Systematic reanalysis using updated genome and </a:t>
            </a:r>
            <a:r>
              <a:rPr lang="en-US" sz="2800" b="1" dirty="0" err="1">
                <a:solidFill>
                  <a:srgbClr val="000000"/>
                </a:solidFill>
                <a:latin typeface="Helvetica" panose="020B0604020202020204" pitchFamily="34" charset="0"/>
              </a:rPr>
              <a:t>nf</a:t>
            </a:r>
            <a:r>
              <a:rPr lang="en-US" sz="2800" b="1" dirty="0">
                <a:solidFill>
                  <a:srgbClr val="000000"/>
                </a:solidFill>
                <a:latin typeface="Helvetica" panose="020B0604020202020204" pitchFamily="34" charset="0"/>
              </a:rPr>
              <a:t>-core pipeline show consistency with initial study </a:t>
            </a:r>
          </a:p>
        </p:txBody>
      </p:sp>
      <p:pic>
        <p:nvPicPr>
          <p:cNvPr id="44" name="Picture 43">
            <a:extLst>
              <a:ext uri="{FF2B5EF4-FFF2-40B4-BE49-F238E27FC236}">
                <a16:creationId xmlns:a16="http://schemas.microsoft.com/office/drawing/2014/main" id="{C2D59CA4-AE1A-1EA9-36FD-61FEE5F2D1B9}"/>
              </a:ext>
            </a:extLst>
          </p:cNvPr>
          <p:cNvPicPr>
            <a:picLocks noChangeAspect="1"/>
          </p:cNvPicPr>
          <p:nvPr/>
        </p:nvPicPr>
        <p:blipFill>
          <a:blip r:embed="rId10"/>
          <a:srcRect l="2554" t="11924" r="9067"/>
          <a:stretch/>
        </p:blipFill>
        <p:spPr>
          <a:xfrm>
            <a:off x="12203135" y="16142761"/>
            <a:ext cx="7278612" cy="5440356"/>
          </a:xfrm>
          <a:prstGeom prst="rect">
            <a:avLst/>
          </a:prstGeom>
        </p:spPr>
      </p:pic>
      <p:pic>
        <p:nvPicPr>
          <p:cNvPr id="45" name="Picture 44">
            <a:extLst>
              <a:ext uri="{FF2B5EF4-FFF2-40B4-BE49-F238E27FC236}">
                <a16:creationId xmlns:a16="http://schemas.microsoft.com/office/drawing/2014/main" id="{CB81EF8E-1C6A-EE21-D208-DA42833E71AA}"/>
              </a:ext>
            </a:extLst>
          </p:cNvPr>
          <p:cNvPicPr>
            <a:picLocks noChangeAspect="1"/>
          </p:cNvPicPr>
          <p:nvPr/>
        </p:nvPicPr>
        <p:blipFill>
          <a:blip r:embed="rId11"/>
          <a:srcRect l="6253" t="11449" r="7783" b="2319"/>
          <a:stretch/>
        </p:blipFill>
        <p:spPr>
          <a:xfrm>
            <a:off x="19924354" y="16169094"/>
            <a:ext cx="6728072" cy="5061791"/>
          </a:xfrm>
          <a:prstGeom prst="rect">
            <a:avLst/>
          </a:prstGeom>
        </p:spPr>
      </p:pic>
      <p:pic>
        <p:nvPicPr>
          <p:cNvPr id="46" name="Picture 45">
            <a:extLst>
              <a:ext uri="{FF2B5EF4-FFF2-40B4-BE49-F238E27FC236}">
                <a16:creationId xmlns:a16="http://schemas.microsoft.com/office/drawing/2014/main" id="{2C3657FF-0A53-3F45-52D4-9C3695458B81}"/>
              </a:ext>
            </a:extLst>
          </p:cNvPr>
          <p:cNvPicPr>
            <a:picLocks noChangeAspect="1"/>
          </p:cNvPicPr>
          <p:nvPr/>
        </p:nvPicPr>
        <p:blipFill>
          <a:blip r:embed="rId12"/>
          <a:stretch>
            <a:fillRect/>
          </a:stretch>
        </p:blipFill>
        <p:spPr>
          <a:xfrm>
            <a:off x="12203135" y="22115548"/>
            <a:ext cx="7278612" cy="5199008"/>
          </a:xfrm>
          <a:prstGeom prst="rect">
            <a:avLst/>
          </a:prstGeom>
        </p:spPr>
      </p:pic>
      <p:pic>
        <p:nvPicPr>
          <p:cNvPr id="47" name="Picture 46">
            <a:extLst>
              <a:ext uri="{FF2B5EF4-FFF2-40B4-BE49-F238E27FC236}">
                <a16:creationId xmlns:a16="http://schemas.microsoft.com/office/drawing/2014/main" id="{0CB8B0CA-3584-169A-576C-DA84096473E6}"/>
              </a:ext>
            </a:extLst>
          </p:cNvPr>
          <p:cNvPicPr>
            <a:picLocks noChangeAspect="1"/>
          </p:cNvPicPr>
          <p:nvPr/>
        </p:nvPicPr>
        <p:blipFill>
          <a:blip r:embed="rId13"/>
          <a:stretch>
            <a:fillRect/>
          </a:stretch>
        </p:blipFill>
        <p:spPr>
          <a:xfrm>
            <a:off x="12203135" y="29187401"/>
            <a:ext cx="8994219" cy="7211478"/>
          </a:xfrm>
          <a:prstGeom prst="rect">
            <a:avLst/>
          </a:prstGeom>
        </p:spPr>
      </p:pic>
      <p:sp>
        <p:nvSpPr>
          <p:cNvPr id="48" name="TextBox 47">
            <a:extLst>
              <a:ext uri="{FF2B5EF4-FFF2-40B4-BE49-F238E27FC236}">
                <a16:creationId xmlns:a16="http://schemas.microsoft.com/office/drawing/2014/main" id="{BFCAAE6F-7200-F0B2-A32E-07BE71FDAFFC}"/>
              </a:ext>
            </a:extLst>
          </p:cNvPr>
          <p:cNvSpPr txBox="1"/>
          <p:nvPr/>
        </p:nvSpPr>
        <p:spPr>
          <a:xfrm rot="10800000" flipV="1">
            <a:off x="640162" y="22161047"/>
            <a:ext cx="10297803" cy="923330"/>
          </a:xfrm>
          <a:prstGeom prst="rect">
            <a:avLst/>
          </a:prstGeom>
          <a:noFill/>
        </p:spPr>
        <p:txBody>
          <a:bodyPr wrap="square" rtlCol="0">
            <a:spAutoFit/>
          </a:bodyPr>
          <a:lstStyle/>
          <a:p>
            <a:r>
              <a:rPr lang="en-US" dirty="0">
                <a:solidFill>
                  <a:srgbClr val="000000"/>
                </a:solidFill>
                <a:latin typeface="Helvetica" panose="020B0604020202020204" pitchFamily="34" charset="0"/>
              </a:rPr>
              <a:t>Reproducible analyses are regularly posted to an open-access analysis notebook hosted on the project website (</a:t>
            </a:r>
            <a:r>
              <a:rPr lang="en-US" dirty="0">
                <a:solidFill>
                  <a:srgbClr val="000000"/>
                </a:solidFill>
                <a:latin typeface="Helvetica" panose="020B0604020202020204" pitchFamily="34" charset="0"/>
                <a:hlinkClick r:id="rId14"/>
              </a:rPr>
              <a:t>https://resilience-biomarkers-for-aquaculture.github.io/</a:t>
            </a:r>
            <a:r>
              <a:rPr lang="en-US" dirty="0">
                <a:solidFill>
                  <a:srgbClr val="000000"/>
                </a:solidFill>
                <a:latin typeface="Helvetica" panose="020B0604020202020204" pitchFamily="34" charset="0"/>
              </a:rPr>
              <a:t>) through GitHub. Above is a screenshot of two example notebook entries describing different data integration strategies.  </a:t>
            </a:r>
          </a:p>
        </p:txBody>
      </p:sp>
      <p:sp>
        <p:nvSpPr>
          <p:cNvPr id="50" name="TextBox 49">
            <a:extLst>
              <a:ext uri="{FF2B5EF4-FFF2-40B4-BE49-F238E27FC236}">
                <a16:creationId xmlns:a16="http://schemas.microsoft.com/office/drawing/2014/main" id="{34467364-A4A4-D77A-942E-CEC0E17CFA17}"/>
              </a:ext>
            </a:extLst>
          </p:cNvPr>
          <p:cNvSpPr txBox="1"/>
          <p:nvPr/>
        </p:nvSpPr>
        <p:spPr>
          <a:xfrm>
            <a:off x="189629" y="14627993"/>
            <a:ext cx="10297804" cy="523220"/>
          </a:xfrm>
          <a:prstGeom prst="rect">
            <a:avLst/>
          </a:prstGeom>
          <a:noFill/>
        </p:spPr>
        <p:txBody>
          <a:bodyPr wrap="square">
            <a:spAutoFit/>
          </a:bodyPr>
          <a:lstStyle/>
          <a:p>
            <a:r>
              <a:rPr lang="en-US" sz="2800" b="1" dirty="0">
                <a:solidFill>
                  <a:srgbClr val="000000"/>
                </a:solidFill>
                <a:latin typeface="Helvetica" panose="020B0604020202020204" pitchFamily="34" charset="0"/>
              </a:rPr>
              <a:t>Standardized, easily reproducible bioinformatics pipelines</a:t>
            </a:r>
            <a:endParaRPr lang="en-US" sz="2800" b="1" dirty="0"/>
          </a:p>
        </p:txBody>
      </p:sp>
      <p:sp>
        <p:nvSpPr>
          <p:cNvPr id="51" name="TextBox 50">
            <a:extLst>
              <a:ext uri="{FF2B5EF4-FFF2-40B4-BE49-F238E27FC236}">
                <a16:creationId xmlns:a16="http://schemas.microsoft.com/office/drawing/2014/main" id="{6F703DA6-E6D6-DF56-E374-433CC4F9D775}"/>
              </a:ext>
            </a:extLst>
          </p:cNvPr>
          <p:cNvSpPr txBox="1"/>
          <p:nvPr/>
        </p:nvSpPr>
        <p:spPr>
          <a:xfrm>
            <a:off x="12613115" y="28192713"/>
            <a:ext cx="14190246" cy="954107"/>
          </a:xfrm>
          <a:prstGeom prst="rect">
            <a:avLst/>
          </a:prstGeom>
          <a:noFill/>
        </p:spPr>
        <p:txBody>
          <a:bodyPr wrap="square">
            <a:spAutoFit/>
          </a:bodyPr>
          <a:lstStyle/>
          <a:p>
            <a:pPr algn="ctr"/>
            <a:r>
              <a:rPr lang="en-US" sz="2800" b="1" dirty="0">
                <a:solidFill>
                  <a:srgbClr val="000000"/>
                </a:solidFill>
                <a:latin typeface="Helvetica" panose="020B0604020202020204" pitchFamily="34" charset="0"/>
              </a:rPr>
              <a:t>Integrated data analysis identifies differentially expressed genes that mostly distinguish disease-tolerant and sensitive phenotypes across independent studies</a:t>
            </a:r>
            <a:endParaRPr lang="en-US" sz="2800" b="1" dirty="0"/>
          </a:p>
        </p:txBody>
      </p:sp>
      <p:grpSp>
        <p:nvGrpSpPr>
          <p:cNvPr id="53" name="Group 52">
            <a:extLst>
              <a:ext uri="{FF2B5EF4-FFF2-40B4-BE49-F238E27FC236}">
                <a16:creationId xmlns:a16="http://schemas.microsoft.com/office/drawing/2014/main" id="{3542929A-C861-DD98-8594-E0711B005F46}"/>
              </a:ext>
            </a:extLst>
          </p:cNvPr>
          <p:cNvGrpSpPr/>
          <p:nvPr/>
        </p:nvGrpSpPr>
        <p:grpSpPr>
          <a:xfrm>
            <a:off x="607496" y="23759532"/>
            <a:ext cx="9181939" cy="5257111"/>
            <a:chOff x="9343119" y="14798797"/>
            <a:chExt cx="9181939" cy="5257111"/>
          </a:xfrm>
        </p:grpSpPr>
        <p:pic>
          <p:nvPicPr>
            <p:cNvPr id="37" name="Picture 36">
              <a:extLst>
                <a:ext uri="{FF2B5EF4-FFF2-40B4-BE49-F238E27FC236}">
                  <a16:creationId xmlns:a16="http://schemas.microsoft.com/office/drawing/2014/main" id="{4562E3AC-815C-EC64-FB81-FF9C944E19F4}"/>
                </a:ext>
              </a:extLst>
            </p:cNvPr>
            <p:cNvPicPr>
              <a:picLocks noChangeAspect="1"/>
            </p:cNvPicPr>
            <p:nvPr/>
          </p:nvPicPr>
          <p:blipFill>
            <a:blip r:embed="rId15"/>
            <a:stretch>
              <a:fillRect/>
            </a:stretch>
          </p:blipFill>
          <p:spPr>
            <a:xfrm>
              <a:off x="9451272" y="15887921"/>
              <a:ext cx="9073786" cy="2101921"/>
            </a:xfrm>
            <a:prstGeom prst="rect">
              <a:avLst/>
            </a:prstGeom>
          </p:spPr>
        </p:pic>
        <p:sp>
          <p:nvSpPr>
            <p:cNvPr id="39" name="TextBox 38">
              <a:extLst>
                <a:ext uri="{FF2B5EF4-FFF2-40B4-BE49-F238E27FC236}">
                  <a16:creationId xmlns:a16="http://schemas.microsoft.com/office/drawing/2014/main" id="{CE4E3471-D916-E704-D4E6-D24F002BF10A}"/>
                </a:ext>
              </a:extLst>
            </p:cNvPr>
            <p:cNvSpPr txBox="1"/>
            <p:nvPr/>
          </p:nvSpPr>
          <p:spPr>
            <a:xfrm rot="10800000" flipV="1">
              <a:off x="9418427" y="17993805"/>
              <a:ext cx="8992003" cy="2062103"/>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&gt;2.2 </a:t>
              </a:r>
              <a:r>
                <a:rPr lang="en-US" dirty="0" err="1">
                  <a:solidFill>
                    <a:srgbClr val="000000"/>
                  </a:solidFill>
                  <a:latin typeface="Helvetica" panose="020B0604020202020204" pitchFamily="34" charset="0"/>
                </a:rPr>
                <a:t>Tbases</a:t>
              </a:r>
              <a:r>
                <a:rPr lang="en-US" dirty="0">
                  <a:solidFill>
                    <a:srgbClr val="000000"/>
                  </a:solidFill>
                  <a:latin typeface="Helvetica" panose="020B0604020202020204" pitchFamily="34" charset="0"/>
                </a:rPr>
                <a:t> of data processed in 41 hours on University of Washington HPC cluster</a:t>
              </a:r>
            </a:p>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To demonstrate an alternative to a local HPC, the </a:t>
              </a:r>
              <a:r>
                <a:rPr lang="en-US" dirty="0" err="1">
                  <a:solidFill>
                    <a:srgbClr val="000000"/>
                  </a:solidFill>
                  <a:latin typeface="Helvetica" panose="020B0604020202020204" pitchFamily="34" charset="0"/>
                </a:rPr>
                <a:t>RNAseq</a:t>
              </a:r>
              <a:r>
                <a:rPr lang="en-US" dirty="0">
                  <a:solidFill>
                    <a:srgbClr val="000000"/>
                  </a:solidFill>
                  <a:latin typeface="Helvetica" panose="020B0604020202020204" pitchFamily="34" charset="0"/>
                </a:rPr>
                <a:t> pipeline was run with the Arredondo-Espinoza dataset on the </a:t>
              </a:r>
              <a:r>
                <a:rPr lang="en-US" dirty="0" err="1">
                  <a:solidFill>
                    <a:srgbClr val="000000"/>
                  </a:solidFill>
                  <a:latin typeface="Helvetica" panose="020B0604020202020204" pitchFamily="34" charset="0"/>
                </a:rPr>
                <a:t>Sequera</a:t>
              </a:r>
              <a:r>
                <a:rPr lang="en-US" dirty="0">
                  <a:solidFill>
                    <a:srgbClr val="000000"/>
                  </a:solidFill>
                  <a:latin typeface="Helvetica" panose="020B0604020202020204" pitchFamily="34" charset="0"/>
                </a:rPr>
                <a:t> platform, a centralized command center for managing and executing pipelines at scale and completed in 5h 13m 9s at an estimated cost of $6.52. </a:t>
              </a:r>
            </a:p>
            <a:p>
              <a:pPr marL="285750" indent="-285750">
                <a:spcAft>
                  <a:spcPts val="1200"/>
                </a:spcAft>
                <a:buFont typeface="Arial" panose="020B0604020202020204" pitchFamily="34" charset="0"/>
                <a:buChar char="•"/>
              </a:pPr>
              <a:endParaRPr lang="en-US" dirty="0">
                <a:solidFill>
                  <a:srgbClr val="000000"/>
                </a:solidFill>
                <a:latin typeface="Helvetica" panose="020B0604020202020204" pitchFamily="34" charset="0"/>
              </a:endParaRPr>
            </a:p>
          </p:txBody>
        </p:sp>
        <p:pic>
          <p:nvPicPr>
            <p:cNvPr id="42" name="Picture 41">
              <a:extLst>
                <a:ext uri="{FF2B5EF4-FFF2-40B4-BE49-F238E27FC236}">
                  <a16:creationId xmlns:a16="http://schemas.microsoft.com/office/drawing/2014/main" id="{399025CC-B4EB-279F-A345-41AFC2C3D99A}"/>
                </a:ext>
              </a:extLst>
            </p:cNvPr>
            <p:cNvPicPr>
              <a:picLocks noChangeAspect="1"/>
            </p:cNvPicPr>
            <p:nvPr/>
          </p:nvPicPr>
          <p:blipFill>
            <a:blip r:embed="rId16"/>
            <a:stretch>
              <a:fillRect/>
            </a:stretch>
          </p:blipFill>
          <p:spPr>
            <a:xfrm>
              <a:off x="13360952" y="18786323"/>
              <a:ext cx="1924675" cy="221383"/>
            </a:xfrm>
            <a:prstGeom prst="rect">
              <a:avLst/>
            </a:prstGeom>
          </p:spPr>
        </p:pic>
        <p:sp>
          <p:nvSpPr>
            <p:cNvPr id="52" name="TextBox 51">
              <a:extLst>
                <a:ext uri="{FF2B5EF4-FFF2-40B4-BE49-F238E27FC236}">
                  <a16:creationId xmlns:a16="http://schemas.microsoft.com/office/drawing/2014/main" id="{069C7162-D034-29D3-D037-C47DE5068290}"/>
                </a:ext>
              </a:extLst>
            </p:cNvPr>
            <p:cNvSpPr txBox="1"/>
            <p:nvPr/>
          </p:nvSpPr>
          <p:spPr>
            <a:xfrm>
              <a:off x="9343119" y="14798797"/>
              <a:ext cx="9073786" cy="954107"/>
            </a:xfrm>
            <a:prstGeom prst="rect">
              <a:avLst/>
            </a:prstGeom>
            <a:noFill/>
          </p:spPr>
          <p:txBody>
            <a:bodyPr wrap="square">
              <a:spAutoFit/>
            </a:bodyPr>
            <a:lstStyle/>
            <a:p>
              <a:pPr algn="ctr"/>
              <a:r>
                <a:rPr lang="en-US" sz="2800" b="1" dirty="0">
                  <a:solidFill>
                    <a:srgbClr val="000000"/>
                  </a:solidFill>
                  <a:latin typeface="Helvetica" panose="020B0604020202020204" pitchFamily="34" charset="0"/>
                </a:rPr>
                <a:t>Pipelines enable rapid processing in university and public access HPCs</a:t>
              </a:r>
              <a:endParaRPr lang="en-US" sz="2800" b="1" dirty="0"/>
            </a:p>
          </p:txBody>
        </p:sp>
      </p:grpSp>
      <p:sp>
        <p:nvSpPr>
          <p:cNvPr id="54" name="TextBox 53">
            <a:extLst>
              <a:ext uri="{FF2B5EF4-FFF2-40B4-BE49-F238E27FC236}">
                <a16:creationId xmlns:a16="http://schemas.microsoft.com/office/drawing/2014/main" id="{1C769F1C-E86E-97C3-BD9B-A13E93FA3B46}"/>
              </a:ext>
            </a:extLst>
          </p:cNvPr>
          <p:cNvSpPr txBox="1"/>
          <p:nvPr/>
        </p:nvSpPr>
        <p:spPr>
          <a:xfrm>
            <a:off x="171679" y="29186801"/>
            <a:ext cx="10766288" cy="707886"/>
          </a:xfrm>
          <a:prstGeom prst="rect">
            <a:avLst/>
          </a:prstGeom>
          <a:solidFill>
            <a:schemeClr val="tx1"/>
          </a:solidFill>
        </p:spPr>
        <p:txBody>
          <a:bodyPr wrap="square" rtlCol="0">
            <a:spAutoFit/>
          </a:bodyPr>
          <a:lstStyle/>
          <a:p>
            <a:pPr algn="ctr"/>
            <a:r>
              <a:rPr lang="en-US" sz="4000" b="1" i="0" dirty="0">
                <a:solidFill>
                  <a:schemeClr val="bg1"/>
                </a:solidFill>
                <a:effectLst/>
                <a:latin typeface="Helvetica" panose="020B0604020202020204" pitchFamily="34" charset="0"/>
              </a:rPr>
              <a:t>CONCLUSIONS</a:t>
            </a:r>
            <a:endParaRPr lang="en-US" sz="4000" baseline="30000" dirty="0">
              <a:solidFill>
                <a:schemeClr val="bg1"/>
              </a:solidFill>
            </a:endParaRPr>
          </a:p>
        </p:txBody>
      </p:sp>
      <p:sp>
        <p:nvSpPr>
          <p:cNvPr id="55" name="TextBox 54">
            <a:extLst>
              <a:ext uri="{FF2B5EF4-FFF2-40B4-BE49-F238E27FC236}">
                <a16:creationId xmlns:a16="http://schemas.microsoft.com/office/drawing/2014/main" id="{E4E808D1-128E-7F33-64A7-8938CDF6CB73}"/>
              </a:ext>
            </a:extLst>
          </p:cNvPr>
          <p:cNvSpPr txBox="1"/>
          <p:nvPr/>
        </p:nvSpPr>
        <p:spPr>
          <a:xfrm>
            <a:off x="12243287" y="15755434"/>
            <a:ext cx="91920" cy="523220"/>
          </a:xfrm>
          <a:prstGeom prst="rect">
            <a:avLst/>
          </a:prstGeom>
          <a:noFill/>
        </p:spPr>
        <p:txBody>
          <a:bodyPr wrap="square">
            <a:spAutoFit/>
          </a:bodyPr>
          <a:lstStyle/>
          <a:p>
            <a:r>
              <a:rPr lang="en-US" sz="2800" b="1" dirty="0">
                <a:solidFill>
                  <a:srgbClr val="000000"/>
                </a:solidFill>
                <a:latin typeface="Helvetica" panose="020B0604020202020204" pitchFamily="34" charset="0"/>
              </a:rPr>
              <a:t>A</a:t>
            </a:r>
            <a:endParaRPr lang="en-US" sz="2800" b="1" dirty="0"/>
          </a:p>
        </p:txBody>
      </p:sp>
      <p:cxnSp>
        <p:nvCxnSpPr>
          <p:cNvPr id="57" name="Straight Connector 56">
            <a:extLst>
              <a:ext uri="{FF2B5EF4-FFF2-40B4-BE49-F238E27FC236}">
                <a16:creationId xmlns:a16="http://schemas.microsoft.com/office/drawing/2014/main" id="{44B91201-FC17-BF7A-1B1A-8731E1DDC1E4}"/>
              </a:ext>
            </a:extLst>
          </p:cNvPr>
          <p:cNvCxnSpPr>
            <a:cxnSpLocks/>
          </p:cNvCxnSpPr>
          <p:nvPr/>
        </p:nvCxnSpPr>
        <p:spPr>
          <a:xfrm>
            <a:off x="12801600" y="29871241"/>
            <a:ext cx="5877806" cy="6048267"/>
          </a:xfrm>
          <a:prstGeom prst="line">
            <a:avLst/>
          </a:prstGeom>
          <a:ln>
            <a:solidFill>
              <a:schemeClr val="bg1">
                <a:lumMod val="65000"/>
              </a:schemeClr>
            </a:solidFill>
            <a:prstDash val="dash"/>
          </a:ln>
        </p:spPr>
        <p:style>
          <a:lnRef idx="2">
            <a:schemeClr val="accent1"/>
          </a:lnRef>
          <a:fillRef idx="0">
            <a:schemeClr val="accent1"/>
          </a:fillRef>
          <a:effectRef idx="1">
            <a:schemeClr val="accent1"/>
          </a:effectRef>
          <a:fontRef idx="minor">
            <a:schemeClr val="tx1"/>
          </a:fontRef>
        </p:style>
      </p:cxnSp>
      <p:sp>
        <p:nvSpPr>
          <p:cNvPr id="61" name="TextBox 60">
            <a:extLst>
              <a:ext uri="{FF2B5EF4-FFF2-40B4-BE49-F238E27FC236}">
                <a16:creationId xmlns:a16="http://schemas.microsoft.com/office/drawing/2014/main" id="{8640311F-E4D7-52E1-BAD0-7EEE15B248D1}"/>
              </a:ext>
            </a:extLst>
          </p:cNvPr>
          <p:cNvSpPr txBox="1"/>
          <p:nvPr/>
        </p:nvSpPr>
        <p:spPr>
          <a:xfrm>
            <a:off x="19751554" y="15755434"/>
            <a:ext cx="91920" cy="523220"/>
          </a:xfrm>
          <a:prstGeom prst="rect">
            <a:avLst/>
          </a:prstGeom>
          <a:noFill/>
        </p:spPr>
        <p:txBody>
          <a:bodyPr wrap="square">
            <a:spAutoFit/>
          </a:bodyPr>
          <a:lstStyle/>
          <a:p>
            <a:r>
              <a:rPr lang="en-US" sz="2800" b="1" dirty="0">
                <a:solidFill>
                  <a:srgbClr val="000000"/>
                </a:solidFill>
                <a:latin typeface="Helvetica" panose="020B0604020202020204" pitchFamily="34" charset="0"/>
              </a:rPr>
              <a:t>B</a:t>
            </a:r>
            <a:endParaRPr lang="en-US" sz="2800" b="1" dirty="0"/>
          </a:p>
        </p:txBody>
      </p:sp>
      <p:sp>
        <p:nvSpPr>
          <p:cNvPr id="62" name="TextBox 61">
            <a:extLst>
              <a:ext uri="{FF2B5EF4-FFF2-40B4-BE49-F238E27FC236}">
                <a16:creationId xmlns:a16="http://schemas.microsoft.com/office/drawing/2014/main" id="{840D43C3-C777-3E7B-8F33-54A462CE684E}"/>
              </a:ext>
            </a:extLst>
          </p:cNvPr>
          <p:cNvSpPr txBox="1"/>
          <p:nvPr/>
        </p:nvSpPr>
        <p:spPr>
          <a:xfrm>
            <a:off x="12243287" y="21734709"/>
            <a:ext cx="91920" cy="523220"/>
          </a:xfrm>
          <a:prstGeom prst="rect">
            <a:avLst/>
          </a:prstGeom>
          <a:noFill/>
        </p:spPr>
        <p:txBody>
          <a:bodyPr wrap="square">
            <a:spAutoFit/>
          </a:bodyPr>
          <a:lstStyle/>
          <a:p>
            <a:r>
              <a:rPr lang="en-US" sz="2800" b="1" dirty="0">
                <a:solidFill>
                  <a:srgbClr val="000000"/>
                </a:solidFill>
                <a:latin typeface="Helvetica" panose="020B0604020202020204" pitchFamily="34" charset="0"/>
              </a:rPr>
              <a:t>C</a:t>
            </a:r>
            <a:endParaRPr lang="en-US" sz="2800" b="1" dirty="0"/>
          </a:p>
        </p:txBody>
      </p:sp>
      <p:sp>
        <p:nvSpPr>
          <p:cNvPr id="63" name="TextBox 62">
            <a:extLst>
              <a:ext uri="{FF2B5EF4-FFF2-40B4-BE49-F238E27FC236}">
                <a16:creationId xmlns:a16="http://schemas.microsoft.com/office/drawing/2014/main" id="{B8B931D0-12E3-39A3-7C29-9BC48A20B665}"/>
              </a:ext>
            </a:extLst>
          </p:cNvPr>
          <p:cNvSpPr txBox="1"/>
          <p:nvPr/>
        </p:nvSpPr>
        <p:spPr>
          <a:xfrm rot="10800000" flipV="1">
            <a:off x="19333512" y="21230885"/>
            <a:ext cx="7870437" cy="6740307"/>
          </a:xfrm>
          <a:prstGeom prst="rect">
            <a:avLst/>
          </a:prstGeom>
          <a:noFill/>
        </p:spPr>
        <p:txBody>
          <a:bodyPr wrap="square" rtlCol="0">
            <a:spAutoFit/>
          </a:bodyPr>
          <a:lstStyle/>
          <a:p>
            <a:r>
              <a:rPr lang="en-US" dirty="0">
                <a:solidFill>
                  <a:srgbClr val="000000"/>
                </a:solidFill>
                <a:latin typeface="Helvetica" panose="020B0604020202020204" pitchFamily="34" charset="0"/>
              </a:rPr>
              <a:t>To understand the impact of using a different bioinformatics pipeline and reference genomes, for simplicity we first tested one </a:t>
            </a:r>
            <a:r>
              <a:rPr lang="en-US" dirty="0" err="1">
                <a:solidFill>
                  <a:srgbClr val="000000"/>
                </a:solidFill>
                <a:latin typeface="Helvetica" panose="020B0604020202020204" pitchFamily="34" charset="0"/>
              </a:rPr>
              <a:t>RNAseq</a:t>
            </a:r>
            <a:r>
              <a:rPr lang="en-US" dirty="0">
                <a:solidFill>
                  <a:srgbClr val="000000"/>
                </a:solidFill>
                <a:latin typeface="Helvetica" panose="020B0604020202020204" pitchFamily="34" charset="0"/>
              </a:rPr>
              <a:t> dataset from a thermotolerant and thermosensitive </a:t>
            </a:r>
            <a:r>
              <a:rPr lang="en-US" i="1" dirty="0">
                <a:solidFill>
                  <a:srgbClr val="000000"/>
                </a:solidFill>
                <a:latin typeface="Helvetica" panose="020B0604020202020204" pitchFamily="34" charset="0"/>
              </a:rPr>
              <a:t>C. gigas</a:t>
            </a:r>
            <a:r>
              <a:rPr lang="en-US" dirty="0">
                <a:solidFill>
                  <a:srgbClr val="000000"/>
                </a:solidFill>
                <a:latin typeface="Helvetica" panose="020B0604020202020204" pitchFamily="34" charset="0"/>
              </a:rPr>
              <a:t> family comparison (Arredondo-Espinoza et al 2023 </a:t>
            </a:r>
            <a:r>
              <a:rPr lang="en-US" i="1" dirty="0">
                <a:solidFill>
                  <a:srgbClr val="000000"/>
                </a:solidFill>
                <a:latin typeface="Helvetica" panose="020B0604020202020204" pitchFamily="34" charset="0"/>
              </a:rPr>
              <a:t>Comp </a:t>
            </a:r>
            <a:r>
              <a:rPr lang="en-US" i="1" dirty="0" err="1">
                <a:solidFill>
                  <a:srgbClr val="000000"/>
                </a:solidFill>
                <a:latin typeface="Helvetica" panose="020B0604020202020204" pitchFamily="34" charset="0"/>
              </a:rPr>
              <a:t>Biochem</a:t>
            </a:r>
            <a:r>
              <a:rPr lang="en-US" i="1" dirty="0">
                <a:solidFill>
                  <a:srgbClr val="000000"/>
                </a:solidFill>
                <a:latin typeface="Helvetica" panose="020B0604020202020204" pitchFamily="34" charset="0"/>
              </a:rPr>
              <a:t> and Phys D</a:t>
            </a:r>
            <a:r>
              <a:rPr lang="en-US" dirty="0">
                <a:solidFill>
                  <a:srgbClr val="000000"/>
                </a:solidFill>
                <a:latin typeface="Helvetica" panose="020B0604020202020204" pitchFamily="34" charset="0"/>
              </a:rPr>
              <a:t>). </a:t>
            </a:r>
          </a:p>
          <a:p>
            <a:endParaRPr lang="en-US" dirty="0">
              <a:solidFill>
                <a:srgbClr val="000000"/>
              </a:solidFill>
              <a:latin typeface="Helvetica" panose="020B0604020202020204" pitchFamily="34" charset="0"/>
            </a:endParaRPr>
          </a:p>
          <a:p>
            <a:r>
              <a:rPr lang="en-US" dirty="0">
                <a:solidFill>
                  <a:srgbClr val="000000"/>
                </a:solidFill>
                <a:latin typeface="Helvetica" panose="020B0604020202020204" pitchFamily="34" charset="0"/>
              </a:rPr>
              <a:t>Hypothesis: results </a:t>
            </a:r>
            <a:r>
              <a:rPr lang="en-US" dirty="0" err="1">
                <a:solidFill>
                  <a:srgbClr val="000000"/>
                </a:solidFill>
                <a:latin typeface="Helvetica" panose="020B0604020202020204" pitchFamily="34" charset="0"/>
              </a:rPr>
              <a:t>wil</a:t>
            </a:r>
            <a:r>
              <a:rPr lang="en-US" dirty="0">
                <a:solidFill>
                  <a:srgbClr val="000000"/>
                </a:solidFill>
                <a:latin typeface="Helvetica" panose="020B0604020202020204" pitchFamily="34" charset="0"/>
              </a:rPr>
              <a:t> be mostly similar with some new genes identified and some previously genes lost. </a:t>
            </a:r>
          </a:p>
          <a:p>
            <a:endParaRPr lang="en-US" dirty="0">
              <a:solidFill>
                <a:srgbClr val="000000"/>
              </a:solidFill>
              <a:latin typeface="Helvetica" panose="020B0604020202020204" pitchFamily="34" charset="0"/>
            </a:endParaRPr>
          </a:p>
          <a:p>
            <a:r>
              <a:rPr lang="en-US" dirty="0">
                <a:solidFill>
                  <a:srgbClr val="000000"/>
                </a:solidFill>
                <a:latin typeface="Helvetica" panose="020B0604020202020204" pitchFamily="34" charset="0"/>
              </a:rPr>
              <a:t>We found this to be true and genes with less than 10 counts varying the most between approaches. This gave us confidence that using the </a:t>
            </a:r>
            <a:r>
              <a:rPr lang="en-US" dirty="0" err="1">
                <a:solidFill>
                  <a:srgbClr val="000000"/>
                </a:solidFill>
                <a:latin typeface="Helvetica" panose="020B0604020202020204" pitchFamily="34" charset="0"/>
              </a:rPr>
              <a:t>nf</a:t>
            </a:r>
            <a:r>
              <a:rPr lang="en-US" dirty="0">
                <a:solidFill>
                  <a:srgbClr val="000000"/>
                </a:solidFill>
                <a:latin typeface="Helvetica" panose="020B0604020202020204" pitchFamily="34" charset="0"/>
              </a:rPr>
              <a:t>-core pipeline and current reference genome would capture most of the previously discovered genes and wouldn’t wholly bias our analyses. </a:t>
            </a:r>
          </a:p>
          <a:p>
            <a:endParaRPr lang="en-US" b="1" dirty="0">
              <a:solidFill>
                <a:srgbClr val="000000"/>
              </a:solidFill>
              <a:latin typeface="Helvetica" panose="020B0604020202020204" pitchFamily="34" charset="0"/>
            </a:endParaRPr>
          </a:p>
          <a:p>
            <a:r>
              <a:rPr lang="en-US" b="1" dirty="0">
                <a:solidFill>
                  <a:srgbClr val="000000"/>
                </a:solidFill>
                <a:latin typeface="Helvetica" panose="020B0604020202020204" pitchFamily="34" charset="0"/>
              </a:rPr>
              <a:t>(A) </a:t>
            </a:r>
            <a:r>
              <a:rPr lang="en-US" dirty="0">
                <a:solidFill>
                  <a:srgbClr val="000000"/>
                </a:solidFill>
                <a:latin typeface="Helvetica" panose="020B0604020202020204" pitchFamily="34" charset="0"/>
              </a:rPr>
              <a:t>Scatter plot showing the relationship between gene counts using the 2012 genome used in the original study (‘Run 1’) and the current reference genome (‘Run 2’). Each dot indicates a gene and colors indicate different samples. </a:t>
            </a:r>
            <a:r>
              <a:rPr lang="en-US" b="1" dirty="0">
                <a:solidFill>
                  <a:srgbClr val="000000"/>
                </a:solidFill>
                <a:latin typeface="Helvetica" panose="020B0604020202020204" pitchFamily="34" charset="0"/>
              </a:rPr>
              <a:t>(B) </a:t>
            </a:r>
            <a:r>
              <a:rPr lang="en-US" dirty="0">
                <a:solidFill>
                  <a:srgbClr val="000000"/>
                </a:solidFill>
                <a:latin typeface="Helvetica" panose="020B0604020202020204" pitchFamily="34" charset="0"/>
              </a:rPr>
              <a:t>PCA plot showing consistent variance among samples regardless of reference genome used for analysis (Data 1, 2012 genome; Data 2, current reference). Both A and B are results from the </a:t>
            </a:r>
            <a:r>
              <a:rPr lang="en-US" dirty="0" err="1">
                <a:solidFill>
                  <a:srgbClr val="000000"/>
                </a:solidFill>
                <a:latin typeface="Helvetica" panose="020B0604020202020204" pitchFamily="34" charset="0"/>
              </a:rPr>
              <a:t>nf</a:t>
            </a:r>
            <a:r>
              <a:rPr lang="en-US" dirty="0">
                <a:solidFill>
                  <a:srgbClr val="000000"/>
                </a:solidFill>
                <a:latin typeface="Helvetica" panose="020B0604020202020204" pitchFamily="34" charset="0"/>
              </a:rPr>
              <a:t>-core </a:t>
            </a:r>
            <a:r>
              <a:rPr lang="en-US" dirty="0" err="1">
                <a:solidFill>
                  <a:srgbClr val="000000"/>
                </a:solidFill>
                <a:latin typeface="Helvetica" panose="020B0604020202020204" pitchFamily="34" charset="0"/>
              </a:rPr>
              <a:t>RNAseq</a:t>
            </a:r>
            <a:r>
              <a:rPr lang="en-US" dirty="0">
                <a:solidFill>
                  <a:srgbClr val="000000"/>
                </a:solidFill>
                <a:latin typeface="Helvetica" panose="020B0604020202020204" pitchFamily="34" charset="0"/>
              </a:rPr>
              <a:t> pipeline which is a different from the pipeline used in the original analysis. </a:t>
            </a:r>
            <a:r>
              <a:rPr lang="en-US" b="1" dirty="0">
                <a:solidFill>
                  <a:srgbClr val="000000"/>
                </a:solidFill>
                <a:latin typeface="Helvetica" panose="020B0604020202020204" pitchFamily="34" charset="0"/>
              </a:rPr>
              <a:t>(C) </a:t>
            </a:r>
            <a:r>
              <a:rPr lang="en-US" dirty="0">
                <a:solidFill>
                  <a:srgbClr val="000000"/>
                </a:solidFill>
                <a:latin typeface="Helvetica" panose="020B0604020202020204" pitchFamily="34" charset="0"/>
              </a:rPr>
              <a:t>Density plots comparing the distribution of counts across genes facetted by sample with red indicating the original analysis pipeline and 2012 genome (‘old’) and blue indicating the results from the </a:t>
            </a:r>
            <a:r>
              <a:rPr lang="en-US" dirty="0" err="1">
                <a:solidFill>
                  <a:srgbClr val="000000"/>
                </a:solidFill>
                <a:latin typeface="Helvetica" panose="020B0604020202020204" pitchFamily="34" charset="0"/>
              </a:rPr>
              <a:t>nf</a:t>
            </a:r>
            <a:r>
              <a:rPr lang="en-US" dirty="0">
                <a:solidFill>
                  <a:srgbClr val="000000"/>
                </a:solidFill>
                <a:latin typeface="Helvetica" panose="020B0604020202020204" pitchFamily="34" charset="0"/>
              </a:rPr>
              <a:t>-core RNA-seq pipeline with the current reference genome (‘</a:t>
            </a:r>
            <a:r>
              <a:rPr lang="en-US" dirty="0" err="1">
                <a:solidFill>
                  <a:srgbClr val="000000"/>
                </a:solidFill>
                <a:latin typeface="Helvetica" panose="020B0604020202020204" pitchFamily="34" charset="0"/>
              </a:rPr>
              <a:t>nf</a:t>
            </a:r>
            <a:r>
              <a:rPr lang="en-US" dirty="0">
                <a:solidFill>
                  <a:srgbClr val="000000"/>
                </a:solidFill>
                <a:latin typeface="Helvetica" panose="020B0604020202020204" pitchFamily="34" charset="0"/>
              </a:rPr>
              <a:t>-core’).</a:t>
            </a:r>
          </a:p>
        </p:txBody>
      </p:sp>
      <p:sp>
        <p:nvSpPr>
          <p:cNvPr id="70" name="TextBox 69">
            <a:extLst>
              <a:ext uri="{FF2B5EF4-FFF2-40B4-BE49-F238E27FC236}">
                <a16:creationId xmlns:a16="http://schemas.microsoft.com/office/drawing/2014/main" id="{EB5FC52C-4654-6815-91BF-E5D701EBC392}"/>
              </a:ext>
            </a:extLst>
          </p:cNvPr>
          <p:cNvSpPr txBox="1"/>
          <p:nvPr/>
        </p:nvSpPr>
        <p:spPr>
          <a:xfrm rot="10800000" flipV="1">
            <a:off x="21860077" y="30061688"/>
            <a:ext cx="5571923" cy="5355312"/>
          </a:xfrm>
          <a:prstGeom prst="rect">
            <a:avLst/>
          </a:prstGeom>
          <a:noFill/>
        </p:spPr>
        <p:txBody>
          <a:bodyPr wrap="square" rtlCol="0">
            <a:spAutoFit/>
          </a:bodyPr>
          <a:lstStyle/>
          <a:p>
            <a:r>
              <a:rPr lang="en-US" dirty="0" err="1">
                <a:solidFill>
                  <a:srgbClr val="000000"/>
                </a:solidFill>
                <a:latin typeface="Helvetica" panose="020B0604020202020204" pitchFamily="34" charset="0"/>
              </a:rPr>
              <a:t>RNAseq</a:t>
            </a:r>
            <a:r>
              <a:rPr lang="en-US" dirty="0">
                <a:solidFill>
                  <a:srgbClr val="000000"/>
                </a:solidFill>
                <a:latin typeface="Helvetica" panose="020B0604020202020204" pitchFamily="34" charset="0"/>
              </a:rPr>
              <a:t> data from 4 independent studies of </a:t>
            </a:r>
            <a:r>
              <a:rPr lang="en-US" i="1" dirty="0">
                <a:solidFill>
                  <a:srgbClr val="000000"/>
                </a:solidFill>
                <a:latin typeface="Helvetica" panose="020B0604020202020204" pitchFamily="34" charset="0"/>
              </a:rPr>
              <a:t>P. marinus </a:t>
            </a:r>
            <a:r>
              <a:rPr lang="en-US" dirty="0">
                <a:solidFill>
                  <a:srgbClr val="000000"/>
                </a:solidFill>
                <a:latin typeface="Helvetica" panose="020B0604020202020204" pitchFamily="34" charset="0"/>
              </a:rPr>
              <a:t>tolerance and sensitivity in </a:t>
            </a:r>
            <a:r>
              <a:rPr lang="en-US" i="1" dirty="0">
                <a:solidFill>
                  <a:srgbClr val="000000"/>
                </a:solidFill>
                <a:latin typeface="Helvetica" panose="020B0604020202020204" pitchFamily="34" charset="0"/>
              </a:rPr>
              <a:t>C. virginica </a:t>
            </a:r>
            <a:r>
              <a:rPr lang="en-US" dirty="0">
                <a:solidFill>
                  <a:srgbClr val="000000"/>
                </a:solidFill>
                <a:latin typeface="Helvetica" panose="020B0604020202020204" pitchFamily="34" charset="0"/>
              </a:rPr>
              <a:t>were systematically reprocessed using the </a:t>
            </a:r>
            <a:r>
              <a:rPr lang="en-US" dirty="0" err="1">
                <a:solidFill>
                  <a:srgbClr val="000000"/>
                </a:solidFill>
                <a:latin typeface="Helvetica" panose="020B0604020202020204" pitchFamily="34" charset="0"/>
              </a:rPr>
              <a:t>nf</a:t>
            </a:r>
            <a:r>
              <a:rPr lang="en-US" dirty="0">
                <a:solidFill>
                  <a:srgbClr val="000000"/>
                </a:solidFill>
                <a:latin typeface="Helvetica" panose="020B0604020202020204" pitchFamily="34" charset="0"/>
              </a:rPr>
              <a:t>-core </a:t>
            </a:r>
            <a:r>
              <a:rPr lang="en-US" dirty="0" err="1">
                <a:solidFill>
                  <a:srgbClr val="000000"/>
                </a:solidFill>
                <a:latin typeface="Helvetica" panose="020B0604020202020204" pitchFamily="34" charset="0"/>
              </a:rPr>
              <a:t>RNAseq</a:t>
            </a:r>
            <a:r>
              <a:rPr lang="en-US" dirty="0">
                <a:solidFill>
                  <a:srgbClr val="000000"/>
                </a:solidFill>
                <a:latin typeface="Helvetica" panose="020B0604020202020204" pitchFamily="34" charset="0"/>
              </a:rPr>
              <a:t> pipeline and the current reference genome. Resulting gene counts files were merged and normalized to counts per million.</a:t>
            </a:r>
            <a:r>
              <a:rPr lang="en-US" i="1" dirty="0">
                <a:solidFill>
                  <a:srgbClr val="000000"/>
                </a:solidFill>
                <a:latin typeface="Helvetica" panose="020B0604020202020204" pitchFamily="34" charset="0"/>
              </a:rPr>
              <a:t> </a:t>
            </a:r>
          </a:p>
          <a:p>
            <a:endParaRPr lang="en-US" i="1" dirty="0">
              <a:solidFill>
                <a:srgbClr val="000000"/>
              </a:solidFill>
              <a:latin typeface="Helvetica" panose="020B0604020202020204" pitchFamily="34" charset="0"/>
            </a:endParaRPr>
          </a:p>
          <a:p>
            <a:r>
              <a:rPr lang="en-US" dirty="0">
                <a:solidFill>
                  <a:srgbClr val="000000"/>
                </a:solidFill>
                <a:latin typeface="Helvetica" panose="020B0604020202020204" pitchFamily="34" charset="0"/>
              </a:rPr>
              <a:t>Initial PCA of the merged data showed experiment to be the greatest contributor to variance in the data. Mutual information analysis was then performed in attempt to distinguish variance from experiment from trait. </a:t>
            </a:r>
          </a:p>
          <a:p>
            <a:endParaRPr lang="en-US" dirty="0">
              <a:solidFill>
                <a:srgbClr val="000000"/>
              </a:solidFill>
              <a:latin typeface="Helvetica" panose="020B0604020202020204" pitchFamily="34" charset="0"/>
            </a:endParaRPr>
          </a:p>
          <a:p>
            <a:r>
              <a:rPr lang="en-US" dirty="0">
                <a:solidFill>
                  <a:srgbClr val="000000"/>
                </a:solidFill>
                <a:latin typeface="Helvetica" panose="020B0604020202020204" pitchFamily="34" charset="0"/>
              </a:rPr>
              <a:t>The left plot shows a PCA (PC2 and PC3) of the top 10 genes identified by the mutual information analysis which mostly distinguishes samples by trait (</a:t>
            </a:r>
            <a:r>
              <a:rPr lang="en-US" dirty="0" err="1">
                <a:solidFill>
                  <a:srgbClr val="000000"/>
                </a:solidFill>
                <a:latin typeface="Helvetica" panose="020B0604020202020204" pitchFamily="34" charset="0"/>
              </a:rPr>
              <a:t>Xs</a:t>
            </a:r>
            <a:r>
              <a:rPr lang="en-US" dirty="0">
                <a:solidFill>
                  <a:srgbClr val="000000"/>
                </a:solidFill>
                <a:latin typeface="Helvetica" panose="020B0604020202020204" pitchFamily="34" charset="0"/>
              </a:rPr>
              <a:t> and </a:t>
            </a:r>
            <a:r>
              <a:rPr lang="en-US" dirty="0" err="1">
                <a:solidFill>
                  <a:srgbClr val="000000"/>
                </a:solidFill>
                <a:latin typeface="Helvetica" panose="020B0604020202020204" pitchFamily="34" charset="0"/>
              </a:rPr>
              <a:t>Os</a:t>
            </a:r>
            <a:r>
              <a:rPr lang="en-US" dirty="0">
                <a:solidFill>
                  <a:srgbClr val="000000"/>
                </a:solidFill>
                <a:latin typeface="Helvetica" panose="020B0604020202020204" pitchFamily="34" charset="0"/>
              </a:rPr>
              <a:t>) along the diagonal regardless of experiment (color). The genes are listed in the table along with their PC2 and PC3 loadings. </a:t>
            </a:r>
          </a:p>
        </p:txBody>
      </p:sp>
      <p:pic>
        <p:nvPicPr>
          <p:cNvPr id="76" name="Picture 75">
            <a:extLst>
              <a:ext uri="{FF2B5EF4-FFF2-40B4-BE49-F238E27FC236}">
                <a16:creationId xmlns:a16="http://schemas.microsoft.com/office/drawing/2014/main" id="{E5CA7EA1-20E0-F280-D7C9-CFB1BC8FFADE}"/>
              </a:ext>
            </a:extLst>
          </p:cNvPr>
          <p:cNvPicPr>
            <a:picLocks noChangeAspect="1"/>
          </p:cNvPicPr>
          <p:nvPr/>
        </p:nvPicPr>
        <p:blipFill>
          <a:blip r:embed="rId17"/>
          <a:stretch>
            <a:fillRect/>
          </a:stretch>
        </p:blipFill>
        <p:spPr>
          <a:xfrm>
            <a:off x="19582587" y="31723774"/>
            <a:ext cx="2143125" cy="2114550"/>
          </a:xfrm>
          <a:prstGeom prst="rect">
            <a:avLst/>
          </a:prstGeom>
        </p:spPr>
      </p:pic>
      <p:sp>
        <p:nvSpPr>
          <p:cNvPr id="78" name="TextBox 77">
            <a:extLst>
              <a:ext uri="{FF2B5EF4-FFF2-40B4-BE49-F238E27FC236}">
                <a16:creationId xmlns:a16="http://schemas.microsoft.com/office/drawing/2014/main" id="{53B708CA-7770-C356-3748-24CEAF5D73C9}"/>
              </a:ext>
            </a:extLst>
          </p:cNvPr>
          <p:cNvSpPr txBox="1"/>
          <p:nvPr/>
        </p:nvSpPr>
        <p:spPr>
          <a:xfrm>
            <a:off x="171678" y="30246354"/>
            <a:ext cx="10766288" cy="2492990"/>
          </a:xfrm>
          <a:prstGeom prst="rect">
            <a:avLst/>
          </a:prstGeom>
          <a:noFill/>
        </p:spPr>
        <p:txBody>
          <a:bodyPr wrap="square">
            <a:spAutoFit/>
          </a:bodyPr>
          <a:lstStyle/>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Preliminary systematic reanalysis with </a:t>
            </a:r>
            <a:r>
              <a:rPr lang="en-US" dirty="0" err="1">
                <a:solidFill>
                  <a:srgbClr val="000000"/>
                </a:solidFill>
                <a:latin typeface="Helvetica" panose="020B0604020202020204" pitchFamily="34" charset="0"/>
              </a:rPr>
              <a:t>RNAseq</a:t>
            </a:r>
            <a:r>
              <a:rPr lang="en-US" dirty="0">
                <a:solidFill>
                  <a:srgbClr val="000000"/>
                </a:solidFill>
                <a:latin typeface="Helvetica" panose="020B0604020202020204" pitchFamily="34" charset="0"/>
              </a:rPr>
              <a:t> datasets shows pipelines can process data rapidly</a:t>
            </a:r>
          </a:p>
          <a:p>
            <a:pPr marL="285750" indent="-285750">
              <a:spcAft>
                <a:spcPts val="1200"/>
              </a:spcAft>
              <a:buFont typeface="Arial" panose="020B0604020202020204" pitchFamily="34" charset="0"/>
              <a:buChar char="•"/>
            </a:pPr>
            <a:r>
              <a:rPr lang="en-US" dirty="0" err="1">
                <a:solidFill>
                  <a:srgbClr val="000000"/>
                </a:solidFill>
                <a:latin typeface="Helvetica" panose="020B0604020202020204" pitchFamily="34" charset="0"/>
              </a:rPr>
              <a:t>Nf</a:t>
            </a:r>
            <a:r>
              <a:rPr lang="en-US" dirty="0">
                <a:solidFill>
                  <a:srgbClr val="000000"/>
                </a:solidFill>
                <a:latin typeface="Helvetica" panose="020B0604020202020204" pitchFamily="34" charset="0"/>
              </a:rPr>
              <a:t>-core pipeline and using the current reference genome produces results consistent with original study and shouldn’t bias these analyses</a:t>
            </a:r>
          </a:p>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Preliminary integrated data analysis appears to identify biomarkers of a disease tolerance trait</a:t>
            </a:r>
          </a:p>
          <a:p>
            <a:pPr marL="285750" indent="-285750">
              <a:buFont typeface="Arial" panose="020B0604020202020204" pitchFamily="34" charset="0"/>
              <a:buChar char="•"/>
            </a:pPr>
            <a:endParaRPr lang="en-US" dirty="0">
              <a:solidFill>
                <a:srgbClr val="000000"/>
              </a:solidFill>
              <a:latin typeface="Helvetica" panose="020B0604020202020204" pitchFamily="34" charset="0"/>
            </a:endParaRPr>
          </a:p>
          <a:p>
            <a:pPr marL="285750" indent="-285750">
              <a:buFont typeface="Arial" panose="020B0604020202020204" pitchFamily="34" charset="0"/>
              <a:buChar char="•"/>
            </a:pPr>
            <a:endParaRPr lang="en-US" dirty="0">
              <a:solidFill>
                <a:srgbClr val="000000"/>
              </a:solidFill>
              <a:latin typeface="Helvetica" panose="020B0604020202020204" pitchFamily="34" charset="0"/>
            </a:endParaRPr>
          </a:p>
          <a:p>
            <a:pPr marL="285750" indent="-285750">
              <a:buFont typeface="Arial" panose="020B0604020202020204" pitchFamily="34" charset="0"/>
              <a:buChar char="•"/>
            </a:pPr>
            <a:endParaRPr lang="en-US" dirty="0">
              <a:solidFill>
                <a:srgbClr val="000000"/>
              </a:solidFill>
              <a:latin typeface="Helvetica" panose="020B0604020202020204" pitchFamily="34" charset="0"/>
            </a:endParaRPr>
          </a:p>
        </p:txBody>
      </p:sp>
      <p:sp>
        <p:nvSpPr>
          <p:cNvPr id="81" name="TextBox 80">
            <a:extLst>
              <a:ext uri="{FF2B5EF4-FFF2-40B4-BE49-F238E27FC236}">
                <a16:creationId xmlns:a16="http://schemas.microsoft.com/office/drawing/2014/main" id="{0330E02E-4297-C59A-5713-58CEE464E059}"/>
              </a:ext>
            </a:extLst>
          </p:cNvPr>
          <p:cNvSpPr txBox="1"/>
          <p:nvPr/>
        </p:nvSpPr>
        <p:spPr>
          <a:xfrm>
            <a:off x="157118" y="32275403"/>
            <a:ext cx="10766288" cy="707886"/>
          </a:xfrm>
          <a:prstGeom prst="rect">
            <a:avLst/>
          </a:prstGeom>
          <a:solidFill>
            <a:schemeClr val="tx1"/>
          </a:solidFill>
        </p:spPr>
        <p:txBody>
          <a:bodyPr wrap="square" rtlCol="0">
            <a:spAutoFit/>
          </a:bodyPr>
          <a:lstStyle/>
          <a:p>
            <a:pPr algn="ctr"/>
            <a:r>
              <a:rPr lang="en-US" sz="4000" b="1" i="0" dirty="0">
                <a:solidFill>
                  <a:schemeClr val="bg1"/>
                </a:solidFill>
                <a:effectLst/>
                <a:latin typeface="Helvetica" panose="020B0604020202020204" pitchFamily="34" charset="0"/>
              </a:rPr>
              <a:t>FUTURE DIRECTIONS</a:t>
            </a:r>
            <a:endParaRPr lang="en-US" sz="4000" baseline="30000" dirty="0">
              <a:solidFill>
                <a:schemeClr val="bg1"/>
              </a:solidFill>
            </a:endParaRPr>
          </a:p>
        </p:txBody>
      </p:sp>
      <p:sp>
        <p:nvSpPr>
          <p:cNvPr id="82" name="TextBox 81">
            <a:extLst>
              <a:ext uri="{FF2B5EF4-FFF2-40B4-BE49-F238E27FC236}">
                <a16:creationId xmlns:a16="http://schemas.microsoft.com/office/drawing/2014/main" id="{00998452-BF56-EEB5-CB49-EA600AD894CC}"/>
              </a:ext>
            </a:extLst>
          </p:cNvPr>
          <p:cNvSpPr txBox="1"/>
          <p:nvPr/>
        </p:nvSpPr>
        <p:spPr>
          <a:xfrm>
            <a:off x="204522" y="33121354"/>
            <a:ext cx="10766288" cy="4216539"/>
          </a:xfrm>
          <a:prstGeom prst="rect">
            <a:avLst/>
          </a:prstGeom>
          <a:noFill/>
        </p:spPr>
        <p:txBody>
          <a:bodyPr wrap="square">
            <a:spAutoFit/>
          </a:bodyPr>
          <a:lstStyle/>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Perform post-analysis data integration (assess variation in data sets independently) and then combine results for </a:t>
            </a:r>
            <a:r>
              <a:rPr lang="en-US" i="1" dirty="0" err="1">
                <a:solidFill>
                  <a:srgbClr val="000000"/>
                </a:solidFill>
                <a:latin typeface="Helvetica" panose="020B0604020202020204" pitchFamily="34" charset="0"/>
              </a:rPr>
              <a:t>Perkinsus</a:t>
            </a:r>
            <a:r>
              <a:rPr lang="en-US" i="1" dirty="0">
                <a:solidFill>
                  <a:srgbClr val="000000"/>
                </a:solidFill>
                <a:latin typeface="Helvetica" panose="020B0604020202020204" pitchFamily="34" charset="0"/>
              </a:rPr>
              <a:t> </a:t>
            </a:r>
            <a:r>
              <a:rPr lang="en-US" dirty="0">
                <a:solidFill>
                  <a:srgbClr val="000000"/>
                </a:solidFill>
                <a:latin typeface="Helvetica" panose="020B0604020202020204" pitchFamily="34" charset="0"/>
              </a:rPr>
              <a:t>– infected </a:t>
            </a:r>
            <a:r>
              <a:rPr lang="en-US" i="1" dirty="0">
                <a:solidFill>
                  <a:srgbClr val="000000"/>
                </a:solidFill>
                <a:latin typeface="Helvetica" panose="020B0604020202020204" pitchFamily="34" charset="0"/>
              </a:rPr>
              <a:t>C. virginica </a:t>
            </a:r>
            <a:r>
              <a:rPr lang="en-US" dirty="0">
                <a:solidFill>
                  <a:srgbClr val="000000"/>
                </a:solidFill>
                <a:latin typeface="Helvetica" panose="020B0604020202020204" pitchFamily="34" charset="0"/>
              </a:rPr>
              <a:t>datasets</a:t>
            </a:r>
          </a:p>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Test additional normalization and integrated data analysis methods</a:t>
            </a:r>
          </a:p>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Include additional disease and environmental </a:t>
            </a:r>
            <a:r>
              <a:rPr lang="en-US" dirty="0" err="1">
                <a:solidFill>
                  <a:srgbClr val="000000"/>
                </a:solidFill>
                <a:latin typeface="Helvetica" panose="020B0604020202020204" pitchFamily="34" charset="0"/>
              </a:rPr>
              <a:t>RNAseq</a:t>
            </a:r>
            <a:r>
              <a:rPr lang="en-US" dirty="0">
                <a:solidFill>
                  <a:srgbClr val="000000"/>
                </a:solidFill>
                <a:latin typeface="Helvetica" panose="020B0604020202020204" pitchFamily="34" charset="0"/>
              </a:rPr>
              <a:t> studies in the meta-analysis</a:t>
            </a:r>
          </a:p>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Integrate other ‘omics datasets to broaden biomarker discovery</a:t>
            </a:r>
          </a:p>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Host trainings on using pipelines and performing analyses</a:t>
            </a:r>
          </a:p>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Compile comprehensive resilience biomarker database</a:t>
            </a:r>
          </a:p>
          <a:p>
            <a:pPr marL="285750" indent="-285750">
              <a:spcAft>
                <a:spcPts val="1200"/>
              </a:spcAft>
              <a:buFont typeface="Arial" panose="020B0604020202020204" pitchFamily="34" charset="0"/>
              <a:buChar char="•"/>
            </a:pPr>
            <a:r>
              <a:rPr lang="en-US" dirty="0">
                <a:solidFill>
                  <a:srgbClr val="000000"/>
                </a:solidFill>
                <a:latin typeface="Helvetica" panose="020B0604020202020204" pitchFamily="34" charset="0"/>
              </a:rPr>
              <a:t>Disseminate biomarker discovery resources to the community</a:t>
            </a:r>
          </a:p>
          <a:p>
            <a:pPr marL="285750" indent="-285750">
              <a:buFont typeface="Arial" panose="020B0604020202020204" pitchFamily="34" charset="0"/>
              <a:buChar char="•"/>
            </a:pPr>
            <a:endParaRPr lang="en-US" dirty="0">
              <a:solidFill>
                <a:srgbClr val="000000"/>
              </a:solidFill>
              <a:latin typeface="Helvetica" panose="020B0604020202020204" pitchFamily="34" charset="0"/>
            </a:endParaRPr>
          </a:p>
          <a:p>
            <a:pPr marL="285750" indent="-285750">
              <a:buFont typeface="Arial" panose="020B0604020202020204" pitchFamily="34" charset="0"/>
              <a:buChar char="•"/>
            </a:pPr>
            <a:endParaRPr lang="en-US" dirty="0">
              <a:solidFill>
                <a:srgbClr val="000000"/>
              </a:solidFill>
              <a:latin typeface="Helvetica" panose="020B0604020202020204" pitchFamily="34" charset="0"/>
            </a:endParaRPr>
          </a:p>
          <a:p>
            <a:pPr marL="285750" indent="-285750">
              <a:buFont typeface="Arial" panose="020B0604020202020204" pitchFamily="34" charset="0"/>
              <a:buChar char="•"/>
            </a:pPr>
            <a:endParaRPr lang="en-US" dirty="0">
              <a:solidFill>
                <a:srgbClr val="000000"/>
              </a:solidFill>
              <a:latin typeface="Helvetica" panose="020B0604020202020204" pitchFamily="34" charset="0"/>
            </a:endParaRPr>
          </a:p>
        </p:txBody>
      </p:sp>
    </p:spTree>
    <p:extLst>
      <p:ext uri="{BB962C8B-B14F-4D97-AF65-F5344CB8AC3E}">
        <p14:creationId xmlns:p14="http://schemas.microsoft.com/office/powerpoint/2010/main" val="256237026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7654</TotalTime>
  <Words>867</Words>
  <Application>Microsoft Office PowerPoint</Application>
  <PresentationFormat>Custom</PresentationFormat>
  <Paragraphs>52</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Aptos Display</vt:lpstr>
      <vt:lpstr>Arial</vt:lpstr>
      <vt:lpstr>Helvetica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Shelly Wanamaker</dc:creator>
  <cp:lastModifiedBy>Shelly Wanamaker</cp:lastModifiedBy>
  <cp:revision>7</cp:revision>
  <dcterms:created xsi:type="dcterms:W3CDTF">2025-01-03T17:53:52Z</dcterms:created>
  <dcterms:modified xsi:type="dcterms:W3CDTF">2025-01-09T01:28:10Z</dcterms:modified>
</cp:coreProperties>
</file>

<file path=docProps/thumbnail.jpeg>
</file>